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
  </p:notesMasterIdLst>
  <p:sldIdLst>
    <p:sldId id="256" r:id="rId2"/>
    <p:sldId id="260" r:id="rId3"/>
    <p:sldId id="257" r:id="rId4"/>
    <p:sldId id="258" r:id="rId5"/>
    <p:sldId id="261" r:id="rId6"/>
  </p:sldIdLst>
  <p:sldSz cx="9144000" cy="6858000" type="screen4x3"/>
  <p:notesSz cx="6796088" cy="9925050"/>
  <p:defaultTextStyle>
    <a:defPPr>
      <a:defRPr lang="en-GB"/>
    </a:defPPr>
    <a:lvl1pPr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1pPr>
    <a:lvl2pPr marL="742950" indent="-28575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2pPr>
    <a:lvl3pPr marL="11430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3pPr>
    <a:lvl4pPr marL="16002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4pPr>
    <a:lvl5pPr marL="20574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609" autoAdjust="0"/>
  </p:normalViewPr>
  <p:slideViewPr>
    <p:cSldViewPr>
      <p:cViewPr varScale="1">
        <p:scale>
          <a:sx n="60" d="100"/>
          <a:sy n="60" d="100"/>
        </p:scale>
        <p:origin x="-1842" y="-9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796088" cy="9925050"/>
          </a:xfrm>
          <a:prstGeom prst="roundRect">
            <a:avLst>
              <a:gd name="adj" fmla="val 23"/>
            </a:avLst>
          </a:prstGeom>
          <a:solidFill>
            <a:srgbClr val="FFFFFF"/>
          </a:solidFill>
          <a:ln w="9525" cap="flat">
            <a:noFill/>
            <a:round/>
            <a:headEnd/>
            <a:tailEnd/>
          </a:ln>
          <a:effectLst/>
        </p:spPr>
        <p:txBody>
          <a:bodyPr wrap="none" anchor="ctr"/>
          <a:lstStyle/>
          <a:p>
            <a:pPr>
              <a:buFont typeface="Times New Roman" pitchFamily="16" charset="0"/>
              <a:buNone/>
              <a:defRPr/>
            </a:pPr>
            <a:endParaRPr lang="uk-UA"/>
          </a:p>
        </p:txBody>
      </p:sp>
      <p:sp>
        <p:nvSpPr>
          <p:cNvPr id="2050" name="Text Box 2"/>
          <p:cNvSpPr txBox="1">
            <a:spLocks noChangeArrowheads="1"/>
          </p:cNvSpPr>
          <p:nvPr/>
        </p:nvSpPr>
        <p:spPr bwMode="auto">
          <a:xfrm>
            <a:off x="0" y="0"/>
            <a:ext cx="2946400" cy="496888"/>
          </a:xfrm>
          <a:prstGeom prst="rect">
            <a:avLst/>
          </a:prstGeom>
          <a:noFill/>
          <a:ln w="9525" cap="flat">
            <a:noFill/>
            <a:round/>
            <a:headEnd/>
            <a:tailEnd/>
          </a:ln>
          <a:effectLst/>
        </p:spPr>
        <p:txBody>
          <a:bodyPr wrap="none" anchor="ctr"/>
          <a:lstStyle/>
          <a:p>
            <a:pPr>
              <a:buFont typeface="Times New Roman" pitchFamily="16" charset="0"/>
              <a:buNone/>
              <a:defRPr/>
            </a:pPr>
            <a:endParaRPr lang="uk-UA"/>
          </a:p>
        </p:txBody>
      </p:sp>
      <p:sp>
        <p:nvSpPr>
          <p:cNvPr id="2051" name="Rectangle 3"/>
          <p:cNvSpPr>
            <a:spLocks noGrp="1" noChangeArrowheads="1"/>
          </p:cNvSpPr>
          <p:nvPr>
            <p:ph type="dt"/>
          </p:nvPr>
        </p:nvSpPr>
        <p:spPr bwMode="auto">
          <a:xfrm>
            <a:off x="3849688" y="0"/>
            <a:ext cx="2944812" cy="495300"/>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ea typeface="DejaVu Sans" charset="0"/>
                <a:cs typeface="DejaVu Sans" charset="0"/>
              </a:defRPr>
            </a:lvl1pPr>
          </a:lstStyle>
          <a:p>
            <a:pPr>
              <a:defRPr/>
            </a:pPr>
            <a:endParaRPr lang="ru-RU"/>
          </a:p>
        </p:txBody>
      </p:sp>
      <p:sp>
        <p:nvSpPr>
          <p:cNvPr id="9221" name="Rectangle 4"/>
          <p:cNvSpPr>
            <a:spLocks noGrp="1" noChangeArrowheads="1"/>
          </p:cNvSpPr>
          <p:nvPr>
            <p:ph type="sldImg"/>
          </p:nvPr>
        </p:nvSpPr>
        <p:spPr bwMode="auto">
          <a:xfrm>
            <a:off x="917575" y="744538"/>
            <a:ext cx="4960938" cy="3721100"/>
          </a:xfrm>
          <a:prstGeom prst="rect">
            <a:avLst/>
          </a:prstGeom>
          <a:noFill/>
          <a:ln w="12600" cap="sq">
            <a:solidFill>
              <a:srgbClr val="000000"/>
            </a:solidFill>
            <a:miter lim="800000"/>
            <a:headEnd/>
            <a:tailEnd/>
          </a:ln>
        </p:spPr>
      </p:sp>
      <p:sp>
        <p:nvSpPr>
          <p:cNvPr id="2053" name="Rectangle 5"/>
          <p:cNvSpPr>
            <a:spLocks noGrp="1" noChangeArrowheads="1"/>
          </p:cNvSpPr>
          <p:nvPr>
            <p:ph type="body"/>
          </p:nvPr>
        </p:nvSpPr>
        <p:spPr bwMode="auto">
          <a:xfrm>
            <a:off x="679450" y="4714875"/>
            <a:ext cx="5437188" cy="4465638"/>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endParaRPr lang="uk-UA" noProof="0" smtClean="0"/>
          </a:p>
        </p:txBody>
      </p:sp>
      <p:sp>
        <p:nvSpPr>
          <p:cNvPr id="2054" name="Text Box 6"/>
          <p:cNvSpPr txBox="1">
            <a:spLocks noChangeArrowheads="1"/>
          </p:cNvSpPr>
          <p:nvPr/>
        </p:nvSpPr>
        <p:spPr bwMode="auto">
          <a:xfrm>
            <a:off x="0" y="9428163"/>
            <a:ext cx="2946400" cy="496887"/>
          </a:xfrm>
          <a:prstGeom prst="rect">
            <a:avLst/>
          </a:prstGeom>
          <a:noFill/>
          <a:ln w="9525" cap="flat">
            <a:noFill/>
            <a:round/>
            <a:headEnd/>
            <a:tailEnd/>
          </a:ln>
          <a:effectLst/>
        </p:spPr>
        <p:txBody>
          <a:bodyPr wrap="none" anchor="ctr"/>
          <a:lstStyle/>
          <a:p>
            <a:pPr>
              <a:buFont typeface="Times New Roman" pitchFamily="16" charset="0"/>
              <a:buNone/>
              <a:defRPr/>
            </a:pPr>
            <a:endParaRPr lang="uk-UA"/>
          </a:p>
        </p:txBody>
      </p:sp>
      <p:sp>
        <p:nvSpPr>
          <p:cNvPr id="2055" name="Rectangle 7"/>
          <p:cNvSpPr>
            <a:spLocks noGrp="1" noChangeArrowheads="1"/>
          </p:cNvSpPr>
          <p:nvPr>
            <p:ph type="sldNum"/>
          </p:nvPr>
        </p:nvSpPr>
        <p:spPr bwMode="auto">
          <a:xfrm>
            <a:off x="3849688" y="9428163"/>
            <a:ext cx="2944812" cy="495300"/>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ea typeface="DejaVu Sans" charset="0"/>
                <a:cs typeface="DejaVu Sans" charset="0"/>
              </a:defRPr>
            </a:lvl1pPr>
          </a:lstStyle>
          <a:p>
            <a:pPr>
              <a:defRPr/>
            </a:pPr>
            <a:fld id="{2BF0267A-47CE-40FB-AFF7-5C0D513A2F98}"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7"/>
          <p:cNvSpPr>
            <a:spLocks noGrp="1" noChangeArrowheads="1"/>
          </p:cNvSpPr>
          <p:nvPr>
            <p:ph type="sldNum" sz="quarter"/>
          </p:nvPr>
        </p:nvSpPr>
        <p:spPr>
          <a:noFill/>
          <a:ln/>
        </p:spPr>
        <p:txBody>
          <a:bodyPr/>
          <a:lstStyle/>
          <a:p>
            <a:fld id="{AEB210F8-2022-4F17-8E40-EAD030666342}" type="slidenum">
              <a:rPr lang="ru-RU" smtClean="0"/>
              <a:pPr/>
              <a:t>1</a:t>
            </a:fld>
            <a:endParaRPr lang="ru-RU" smtClean="0"/>
          </a:p>
        </p:txBody>
      </p:sp>
      <p:sp>
        <p:nvSpPr>
          <p:cNvPr id="10243" name="Rectangle 1"/>
          <p:cNvSpPr>
            <a:spLocks noChangeArrowheads="1" noTextEdit="1"/>
          </p:cNvSpPr>
          <p:nvPr>
            <p:ph type="sldImg"/>
          </p:nvPr>
        </p:nvSpPr>
        <p:spPr>
          <a:xfrm>
            <a:off x="917575" y="744538"/>
            <a:ext cx="4962525" cy="3722687"/>
          </a:xfrm>
          <a:solidFill>
            <a:srgbClr val="FFFFFF"/>
          </a:solidFill>
          <a:ln/>
        </p:spPr>
      </p:sp>
      <p:sp>
        <p:nvSpPr>
          <p:cNvPr id="10244" name="Text Box 2"/>
          <p:cNvSpPr txBox="1">
            <a:spLocks noChangeArrowheads="1"/>
          </p:cNvSpPr>
          <p:nvPr/>
        </p:nvSpPr>
        <p:spPr bwMode="auto">
          <a:xfrm>
            <a:off x="679450" y="4714875"/>
            <a:ext cx="5438775" cy="4467225"/>
          </a:xfrm>
          <a:prstGeom prst="rect">
            <a:avLst/>
          </a:prstGeom>
          <a:noFill/>
          <a:ln w="9525">
            <a:noFill/>
            <a:round/>
            <a:headEnd/>
            <a:tailEnd/>
          </a:ln>
        </p:spPr>
        <p:txBody>
          <a:bodyPr/>
          <a:lstStyle/>
          <a:p>
            <a:pPr algn="just">
              <a:lnSpc>
                <a:spcPct val="9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uk-UA" sz="1600">
                <a:solidFill>
                  <a:srgbClr val="000000"/>
                </a:solidFill>
                <a:latin typeface="Times New Roman" pitchFamily="18" charset="0"/>
                <a:cs typeface="Times New Roman" pitchFamily="18" charset="0"/>
              </a:rPr>
              <a:t>    </a:t>
            </a:r>
          </a:p>
        </p:txBody>
      </p:sp>
      <p:sp>
        <p:nvSpPr>
          <p:cNvPr id="10245" name="Text Box 3"/>
          <p:cNvSpPr txBox="1">
            <a:spLocks noChangeArrowheads="1"/>
          </p:cNvSpPr>
          <p:nvPr/>
        </p:nvSpPr>
        <p:spPr bwMode="auto">
          <a:xfrm>
            <a:off x="3849688" y="9428163"/>
            <a:ext cx="2946400" cy="496887"/>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CBBCB82-1029-40DF-A3D6-905B7267FD1C}" type="slidenum">
              <a:rPr lang="ru-RU" sz="1200">
                <a:solidFill>
                  <a:srgbClr val="000000"/>
                </a:solidFill>
                <a:ea typeface="WenQuanYi Micro Hei" charset="0"/>
                <a:cs typeface="WenQuanYi Micro Hei"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a:t>
            </a:fld>
            <a:endParaRPr lang="ru-RU" sz="1200">
              <a:solidFill>
                <a:srgbClr val="000000"/>
              </a:solidFill>
              <a:ea typeface="WenQuanYi Micro Hei" charset="0"/>
              <a:cs typeface="WenQuanYi Micro Hei" charset="0"/>
            </a:endParaRPr>
          </a:p>
        </p:txBody>
      </p:sp>
      <p:sp>
        <p:nvSpPr>
          <p:cNvPr id="10246" name="Заметки 6"/>
          <p:cNvSpPr>
            <a:spLocks noGrp="1"/>
          </p:cNvSpPr>
          <p:nvPr>
            <p:ph type="body" idx="1"/>
          </p:nvPr>
        </p:nvSpPr>
        <p:spPr>
          <a:noFill/>
          <a:ln/>
        </p:spPr>
        <p:txBody>
          <a:bodyPr/>
          <a:lstStyle/>
          <a:p>
            <a:pPr algn="just"/>
            <a:r>
              <a:rPr lang="uk-UA" sz="1400" smtClean="0">
                <a:latin typeface="Times New Roman" pitchFamily="18" charset="0"/>
              </a:rPr>
              <a:t>     </a:t>
            </a:r>
            <a:endParaRPr lang="uk-UA" smtClean="0">
              <a:latin typeface="Times New Roman" pitchFamily="18" charset="0"/>
            </a:endParaRPr>
          </a:p>
          <a:p>
            <a:endParaRPr lang="uk-UA"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7"/>
          <p:cNvSpPr>
            <a:spLocks noGrp="1" noChangeArrowheads="1"/>
          </p:cNvSpPr>
          <p:nvPr>
            <p:ph type="sldNum" sz="quarter"/>
          </p:nvPr>
        </p:nvSpPr>
        <p:spPr>
          <a:noFill/>
          <a:ln/>
        </p:spPr>
        <p:txBody>
          <a:bodyPr/>
          <a:lstStyle/>
          <a:p>
            <a:fld id="{F2B078F9-7597-487D-82B7-30BBDC2359F9}" type="slidenum">
              <a:rPr lang="ru-RU" smtClean="0"/>
              <a:pPr/>
              <a:t>2</a:t>
            </a:fld>
            <a:endParaRPr lang="ru-RU" smtClean="0"/>
          </a:p>
        </p:txBody>
      </p:sp>
      <p:sp>
        <p:nvSpPr>
          <p:cNvPr id="11267" name="Rectangle 1"/>
          <p:cNvSpPr>
            <a:spLocks noChangeArrowheads="1" noTextEdit="1"/>
          </p:cNvSpPr>
          <p:nvPr>
            <p:ph type="sldImg"/>
          </p:nvPr>
        </p:nvSpPr>
        <p:spPr>
          <a:xfrm>
            <a:off x="917575" y="744538"/>
            <a:ext cx="4962525" cy="3722687"/>
          </a:xfrm>
          <a:solidFill>
            <a:srgbClr val="FFFFFF"/>
          </a:solidFill>
          <a:ln/>
        </p:spPr>
      </p:sp>
      <p:sp>
        <p:nvSpPr>
          <p:cNvPr id="11268" name="Text Box 2"/>
          <p:cNvSpPr txBox="1">
            <a:spLocks noChangeArrowheads="1"/>
          </p:cNvSpPr>
          <p:nvPr/>
        </p:nvSpPr>
        <p:spPr bwMode="auto">
          <a:xfrm>
            <a:off x="679450" y="4714875"/>
            <a:ext cx="5438775" cy="4467225"/>
          </a:xfrm>
          <a:prstGeom prst="rect">
            <a:avLst/>
          </a:prstGeom>
          <a:noFill/>
          <a:ln w="9525">
            <a:noFill/>
            <a:round/>
            <a:headEnd/>
            <a:tailEnd/>
          </a:ln>
        </p:spPr>
        <p:txBody>
          <a:bodyPr/>
          <a:lstStyle/>
          <a:p>
            <a:pPr algn="just">
              <a:lnSpc>
                <a:spcPct val="9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uk-UA" sz="1600">
                <a:solidFill>
                  <a:srgbClr val="000000"/>
                </a:solidFill>
                <a:latin typeface="Times New Roman" pitchFamily="18" charset="0"/>
                <a:cs typeface="Times New Roman" pitchFamily="18" charset="0"/>
              </a:rPr>
              <a:t>    </a:t>
            </a:r>
          </a:p>
        </p:txBody>
      </p:sp>
      <p:sp>
        <p:nvSpPr>
          <p:cNvPr id="11269" name="Text Box 3"/>
          <p:cNvSpPr txBox="1">
            <a:spLocks noChangeArrowheads="1"/>
          </p:cNvSpPr>
          <p:nvPr/>
        </p:nvSpPr>
        <p:spPr bwMode="auto">
          <a:xfrm>
            <a:off x="3849688" y="9428163"/>
            <a:ext cx="2946400" cy="496887"/>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FE63050-6104-4C20-9936-2035EDE2A482}" type="slidenum">
              <a:rPr lang="ru-RU" sz="1200">
                <a:solidFill>
                  <a:srgbClr val="000000"/>
                </a:solidFill>
                <a:ea typeface="WenQuanYi Micro Hei" charset="0"/>
                <a:cs typeface="WenQuanYi Micro Hei"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a:t>
            </a:fld>
            <a:endParaRPr lang="ru-RU" sz="1200">
              <a:solidFill>
                <a:srgbClr val="000000"/>
              </a:solidFill>
              <a:ea typeface="WenQuanYi Micro Hei" charset="0"/>
              <a:cs typeface="WenQuanYi Micro Hei" charset="0"/>
            </a:endParaRPr>
          </a:p>
        </p:txBody>
      </p:sp>
      <p:sp>
        <p:nvSpPr>
          <p:cNvPr id="11270" name="Заметки 6"/>
          <p:cNvSpPr>
            <a:spLocks noGrp="1"/>
          </p:cNvSpPr>
          <p:nvPr>
            <p:ph type="body" idx="1"/>
          </p:nvPr>
        </p:nvSpPr>
        <p:spPr>
          <a:noFill/>
          <a:ln/>
        </p:spPr>
        <p:txBody>
          <a:bodyPr/>
          <a:lstStyle/>
          <a:p>
            <a:pPr algn="just"/>
            <a:r>
              <a:rPr lang="uk-UA" sz="1400" smtClean="0">
                <a:latin typeface="Times New Roman" pitchFamily="18" charset="0"/>
              </a:rPr>
              <a:t>     Відповідно до Програми сприяння безпечній життєдіяльності у сфері соціального захисту населення міста Харкова на 2017-2020 роки учням закладів загальної середньої освіти міста упродовж навчального року надано право пільгового проїзду в метро, трамваї, тролейбусі в місті Харкові.</a:t>
            </a:r>
          </a:p>
          <a:p>
            <a:pPr algn="just"/>
            <a:r>
              <a:rPr lang="uk-UA" sz="1400" smtClean="0">
                <a:latin typeface="Times New Roman" pitchFamily="18" charset="0"/>
              </a:rPr>
              <a:t>     Для учні шкіл кількість поїздок в міському електротранспорті (трамвай, тролейбус) упродовж місяця не обмежується.</a:t>
            </a:r>
          </a:p>
          <a:p>
            <a:pPr algn="just"/>
            <a:r>
              <a:rPr lang="uk-UA" sz="1400" smtClean="0">
                <a:latin typeface="Times New Roman" pitchFamily="18" charset="0"/>
              </a:rPr>
              <a:t>     На проїзд в метрополітені школярам буде надана 50% пільга від вартості проїзду до 50 поїздок на місяць.</a:t>
            </a:r>
          </a:p>
          <a:p>
            <a:endParaRPr lang="uk-UA" smtClean="0">
              <a:latin typeface="Times New Roman" pitchFamily="18" charset="0"/>
            </a:endParaRPr>
          </a:p>
          <a:p>
            <a:endParaRPr lang="uk-UA"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7"/>
          <p:cNvSpPr>
            <a:spLocks noGrp="1" noChangeArrowheads="1"/>
          </p:cNvSpPr>
          <p:nvPr>
            <p:ph type="sldNum" sz="quarter"/>
          </p:nvPr>
        </p:nvSpPr>
        <p:spPr>
          <a:noFill/>
          <a:ln/>
        </p:spPr>
        <p:txBody>
          <a:bodyPr/>
          <a:lstStyle/>
          <a:p>
            <a:fld id="{9EA6146A-D1C1-4342-B2F8-A9F8C2707F47}" type="slidenum">
              <a:rPr lang="ru-RU" smtClean="0"/>
              <a:pPr/>
              <a:t>3</a:t>
            </a:fld>
            <a:endParaRPr lang="ru-RU" smtClean="0"/>
          </a:p>
        </p:txBody>
      </p:sp>
      <p:sp>
        <p:nvSpPr>
          <p:cNvPr id="12291" name="Rectangle 1"/>
          <p:cNvSpPr>
            <a:spLocks noChangeArrowheads="1" noTextEdit="1"/>
          </p:cNvSpPr>
          <p:nvPr>
            <p:ph type="sldImg"/>
          </p:nvPr>
        </p:nvSpPr>
        <p:spPr>
          <a:xfrm>
            <a:off x="917575" y="744538"/>
            <a:ext cx="4962525" cy="3722687"/>
          </a:xfrm>
          <a:solidFill>
            <a:srgbClr val="FFFFFF"/>
          </a:solidFill>
          <a:ln/>
        </p:spPr>
      </p:sp>
      <p:sp>
        <p:nvSpPr>
          <p:cNvPr id="12292" name="Text Box 2"/>
          <p:cNvSpPr txBox="1">
            <a:spLocks noChangeArrowheads="1"/>
          </p:cNvSpPr>
          <p:nvPr/>
        </p:nvSpPr>
        <p:spPr bwMode="auto">
          <a:xfrm>
            <a:off x="679450" y="4714875"/>
            <a:ext cx="5438775" cy="4467225"/>
          </a:xfrm>
          <a:prstGeom prst="rect">
            <a:avLst/>
          </a:prstGeom>
          <a:noFill/>
          <a:ln w="9525">
            <a:noFill/>
            <a:round/>
            <a:headEnd/>
            <a:tailEnd/>
          </a:ln>
        </p:spPr>
        <p:txBody>
          <a:bodyPr/>
          <a:lstStyle/>
          <a:p>
            <a:pPr algn="just">
              <a:lnSpc>
                <a:spcPct val="9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solidFill>
                  <a:srgbClr val="000000"/>
                </a:solidFill>
                <a:latin typeface="Times New Roman" pitchFamily="18" charset="0"/>
                <a:cs typeface="Times New Roman" pitchFamily="18" charset="0"/>
              </a:rPr>
              <a:t>   </a:t>
            </a:r>
          </a:p>
        </p:txBody>
      </p:sp>
      <p:sp>
        <p:nvSpPr>
          <p:cNvPr id="12293" name="Text Box 3"/>
          <p:cNvSpPr txBox="1">
            <a:spLocks noChangeArrowheads="1"/>
          </p:cNvSpPr>
          <p:nvPr/>
        </p:nvSpPr>
        <p:spPr bwMode="auto">
          <a:xfrm>
            <a:off x="3849688" y="9428163"/>
            <a:ext cx="2946400" cy="496887"/>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38FADAA-C481-4CC3-BE56-5B1ACB4AA283}" type="slidenum">
              <a:rPr lang="ru-RU" sz="1200">
                <a:solidFill>
                  <a:srgbClr val="000000"/>
                </a:solidFill>
                <a:ea typeface="WenQuanYi Micro Hei" charset="0"/>
                <a:cs typeface="WenQuanYi Micro Hei"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a:t>
            </a:fld>
            <a:endParaRPr lang="ru-RU" sz="1200">
              <a:solidFill>
                <a:srgbClr val="000000"/>
              </a:solidFill>
              <a:ea typeface="WenQuanYi Micro Hei" charset="0"/>
              <a:cs typeface="WenQuanYi Micro Hei" charset="0"/>
            </a:endParaRPr>
          </a:p>
        </p:txBody>
      </p:sp>
      <p:sp>
        <p:nvSpPr>
          <p:cNvPr id="12294" name="Заметки 6"/>
          <p:cNvSpPr>
            <a:spLocks noGrp="1"/>
          </p:cNvSpPr>
          <p:nvPr>
            <p:ph type="body" idx="1"/>
          </p:nvPr>
        </p:nvSpPr>
        <p:spPr>
          <a:noFill/>
          <a:ln/>
        </p:spPr>
        <p:txBody>
          <a:bodyPr/>
          <a:lstStyle/>
          <a:p>
            <a:pPr algn="just"/>
            <a:r>
              <a:rPr lang="uk-UA" smtClean="0">
                <a:latin typeface="Times New Roman" pitchFamily="18" charset="0"/>
              </a:rPr>
              <a:t>    Право пільгового проїзду для учнів шкіл застосовується упродовж навчального року ‑ з 1 вересня по 30 червня ‑ </a:t>
            </a:r>
            <a:r>
              <a:rPr lang="ru-RU" smtClean="0">
                <a:latin typeface="Times New Roman" pitchFamily="18" charset="0"/>
              </a:rPr>
              <a:t>за єдиним електронним квитком «</a:t>
            </a:r>
            <a:r>
              <a:rPr lang="en-US" smtClean="0">
                <a:latin typeface="Times New Roman" pitchFamily="18" charset="0"/>
              </a:rPr>
              <a:t>E</a:t>
            </a:r>
            <a:r>
              <a:rPr lang="uk-UA" smtClean="0">
                <a:latin typeface="Times New Roman" pitchFamily="18" charset="0"/>
              </a:rPr>
              <a:t>-</a:t>
            </a:r>
            <a:r>
              <a:rPr lang="en-US" smtClean="0">
                <a:latin typeface="Times New Roman" pitchFamily="18" charset="0"/>
              </a:rPr>
              <a:t>ticket</a:t>
            </a:r>
            <a:r>
              <a:rPr lang="ru-RU" smtClean="0">
                <a:latin typeface="Times New Roman" pitchFamily="18" charset="0"/>
              </a:rPr>
              <a:t>» та при наявності учнівського квитка.</a:t>
            </a:r>
            <a:endParaRPr lang="uk-UA" smtClean="0">
              <a:latin typeface="Times New Roman" pitchFamily="18" charset="0"/>
            </a:endParaRPr>
          </a:p>
          <a:p>
            <a:pPr algn="just"/>
            <a:r>
              <a:rPr lang="uk-UA" smtClean="0">
                <a:latin typeface="Times New Roman" pitchFamily="18" charset="0"/>
              </a:rPr>
              <a:t>    Звертаємо Вашу увагу на необхідність вжити заходів щодо забезпечення учнів підпорядкованих закладів, користувачів єдиними електронними квитками «</a:t>
            </a:r>
            <a:r>
              <a:rPr lang="en-US" smtClean="0">
                <a:latin typeface="Times New Roman" pitchFamily="18" charset="0"/>
              </a:rPr>
              <a:t>E</a:t>
            </a:r>
            <a:r>
              <a:rPr lang="uk-UA" smtClean="0">
                <a:latin typeface="Times New Roman" pitchFamily="18" charset="0"/>
              </a:rPr>
              <a:t>-</a:t>
            </a:r>
            <a:r>
              <a:rPr lang="en-US" smtClean="0">
                <a:latin typeface="Times New Roman" pitchFamily="18" charset="0"/>
              </a:rPr>
              <a:t>ticket</a:t>
            </a:r>
            <a:r>
              <a:rPr lang="uk-UA" smtClean="0">
                <a:latin typeface="Times New Roman" pitchFamily="18" charset="0"/>
              </a:rPr>
              <a:t>», </a:t>
            </a:r>
            <a:r>
              <a:rPr lang="uk-UA" b="1" smtClean="0">
                <a:latin typeface="Times New Roman" pitchFamily="18" charset="0"/>
              </a:rPr>
              <a:t>учнівськими квитками</a:t>
            </a:r>
            <a:r>
              <a:rPr lang="uk-UA" smtClean="0">
                <a:latin typeface="Times New Roman" pitchFamily="18" charset="0"/>
              </a:rPr>
              <a:t> встановленої форми з терміном дії на</a:t>
            </a:r>
            <a:r>
              <a:rPr lang="ru-RU" smtClean="0">
                <a:latin typeface="Times New Roman" pitchFamily="18" charset="0"/>
              </a:rPr>
              <a:t> </a:t>
            </a:r>
            <a:r>
              <a:rPr lang="uk-UA" smtClean="0">
                <a:latin typeface="Times New Roman" pitchFamily="18" charset="0"/>
              </a:rPr>
              <a:t>2018/2019 навчальний рік.</a:t>
            </a:r>
          </a:p>
          <a:p>
            <a:endParaRPr lang="uk-UA"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a:ln/>
        </p:spPr>
        <p:txBody>
          <a:bodyPr/>
          <a:lstStyle/>
          <a:p>
            <a:fld id="{473A91CD-0000-47F6-A7C7-1CF2156E0E41}" type="slidenum">
              <a:rPr lang="ru-RU" smtClean="0"/>
              <a:pPr/>
              <a:t>4</a:t>
            </a:fld>
            <a:endParaRPr lang="ru-RU" smtClean="0"/>
          </a:p>
        </p:txBody>
      </p:sp>
      <p:sp>
        <p:nvSpPr>
          <p:cNvPr id="13315" name="Rectangle 1"/>
          <p:cNvSpPr>
            <a:spLocks noChangeArrowheads="1" noTextEdit="1"/>
          </p:cNvSpPr>
          <p:nvPr>
            <p:ph type="sldImg"/>
          </p:nvPr>
        </p:nvSpPr>
        <p:spPr>
          <a:xfrm>
            <a:off x="917575" y="744538"/>
            <a:ext cx="4962525" cy="3722687"/>
          </a:xfrm>
          <a:solidFill>
            <a:srgbClr val="FFFFFF"/>
          </a:solidFill>
          <a:ln/>
        </p:spPr>
      </p:sp>
      <p:sp>
        <p:nvSpPr>
          <p:cNvPr id="13316" name="Text Box 2"/>
          <p:cNvSpPr txBox="1">
            <a:spLocks noChangeArrowheads="1"/>
          </p:cNvSpPr>
          <p:nvPr/>
        </p:nvSpPr>
        <p:spPr bwMode="auto">
          <a:xfrm>
            <a:off x="679450" y="4714875"/>
            <a:ext cx="5438775" cy="4467225"/>
          </a:xfrm>
          <a:prstGeom prst="rect">
            <a:avLst/>
          </a:prstGeom>
          <a:noFill/>
          <a:ln w="9525">
            <a:noFill/>
            <a:round/>
            <a:headEnd/>
            <a:tailEnd/>
          </a:ln>
        </p:spPr>
        <p:txBody>
          <a:bodyPr/>
          <a:lstStyle/>
          <a:p>
            <a:pPr algn="just">
              <a:lnSpc>
                <a:spcPct val="9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uk-UA" sz="1600">
                <a:solidFill>
                  <a:srgbClr val="000000"/>
                </a:solidFill>
                <a:latin typeface="Times New Roman" pitchFamily="18" charset="0"/>
                <a:cs typeface="Times New Roman" pitchFamily="18" charset="0"/>
              </a:rPr>
              <a:t> </a:t>
            </a:r>
          </a:p>
        </p:txBody>
      </p:sp>
      <p:sp>
        <p:nvSpPr>
          <p:cNvPr id="13317" name="Text Box 3"/>
          <p:cNvSpPr txBox="1">
            <a:spLocks noChangeArrowheads="1"/>
          </p:cNvSpPr>
          <p:nvPr/>
        </p:nvSpPr>
        <p:spPr bwMode="auto">
          <a:xfrm>
            <a:off x="3849688" y="9428163"/>
            <a:ext cx="2946400" cy="496887"/>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A646ED8-56F2-49F3-A009-F5C4BF22B54F}" type="slidenum">
              <a:rPr lang="ru-RU" sz="1200">
                <a:solidFill>
                  <a:srgbClr val="000000"/>
                </a:solidFill>
                <a:ea typeface="WenQuanYi Micro Hei" charset="0"/>
                <a:cs typeface="WenQuanYi Micro Hei"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a:t>
            </a:fld>
            <a:endParaRPr lang="ru-RU" sz="1200">
              <a:solidFill>
                <a:srgbClr val="000000"/>
              </a:solidFill>
              <a:ea typeface="WenQuanYi Micro Hei" charset="0"/>
              <a:cs typeface="WenQuanYi Micro Hei" charset="0"/>
            </a:endParaRPr>
          </a:p>
        </p:txBody>
      </p:sp>
      <p:sp>
        <p:nvSpPr>
          <p:cNvPr id="13318" name="Заметки 6"/>
          <p:cNvSpPr>
            <a:spLocks noGrp="1"/>
          </p:cNvSpPr>
          <p:nvPr>
            <p:ph type="body" idx="1"/>
          </p:nvPr>
        </p:nvSpPr>
        <p:spPr>
          <a:noFill/>
          <a:ln/>
        </p:spPr>
        <p:txBody>
          <a:bodyPr/>
          <a:lstStyle/>
          <a:p>
            <a:pPr algn="just"/>
            <a:r>
              <a:rPr lang="uk-UA" dirty="0" smtClean="0">
                <a:latin typeface="Times New Roman" pitchFamily="18" charset="0"/>
              </a:rPr>
              <a:t>    З 1 січня 2018 року соціальну гарантію на пільговий (</a:t>
            </a:r>
            <a:r>
              <a:rPr lang="uk-UA" b="1" dirty="0" smtClean="0">
                <a:latin typeface="Times New Roman" pitchFamily="18" charset="0"/>
              </a:rPr>
              <a:t>безкоштовний</a:t>
            </a:r>
            <a:r>
              <a:rPr lang="uk-UA" dirty="0" smtClean="0">
                <a:latin typeface="Times New Roman" pitchFamily="18" charset="0"/>
              </a:rPr>
              <a:t>) проїзд (до 50-ти поїздок на місяць) у наземному міському електротранспорті та в метрополітені за кошти бюджету міста Харкова надано наступним пільговим категоріям учнів, що зазначені на слайді.</a:t>
            </a:r>
          </a:p>
          <a:p>
            <a:pPr algn="just"/>
            <a:r>
              <a:rPr lang="uk-UA" dirty="0" smtClean="0">
                <a:latin typeface="Times New Roman" pitchFamily="18" charset="0"/>
              </a:rPr>
              <a:t>   Право пільгового (безкоштовного) проїзду для учнів шкіл пільгових категорій застосовується за єдиним електронним квитком «</a:t>
            </a:r>
            <a:r>
              <a:rPr lang="en-US" dirty="0" smtClean="0">
                <a:latin typeface="Times New Roman" pitchFamily="18" charset="0"/>
              </a:rPr>
              <a:t>E</a:t>
            </a:r>
            <a:r>
              <a:rPr lang="uk-UA" dirty="0" smtClean="0">
                <a:latin typeface="Times New Roman" pitchFamily="18" charset="0"/>
              </a:rPr>
              <a:t>-</a:t>
            </a:r>
            <a:r>
              <a:rPr lang="en-US" dirty="0" smtClean="0">
                <a:latin typeface="Times New Roman" pitchFamily="18" charset="0"/>
              </a:rPr>
              <a:t>ticket</a:t>
            </a:r>
            <a:r>
              <a:rPr lang="uk-UA" dirty="0" smtClean="0">
                <a:latin typeface="Times New Roman" pitchFamily="18" charset="0"/>
              </a:rPr>
              <a:t>» блакитного кольору та при наявності посвідчення (довідки), що підтверджує пільговий статус.</a:t>
            </a:r>
          </a:p>
          <a:p>
            <a:pPr algn="just"/>
            <a:r>
              <a:rPr lang="uk-UA" dirty="0" smtClean="0">
                <a:latin typeface="Times New Roman" pitchFamily="18" charset="0"/>
              </a:rPr>
              <a:t>    Для дітей-сиріт та дітей, позбавлених батьківського піклування, ‑ за наявності Єдиного квитка встановленої форми, що затверджена наказом Міністерства освіти і науки України від 19.06.1996 № 216.</a:t>
            </a:r>
          </a:p>
          <a:p>
            <a:pPr algn="just"/>
            <a:r>
              <a:rPr lang="uk-UA" dirty="0" smtClean="0">
                <a:latin typeface="Times New Roman" pitchFamily="18" charset="0"/>
              </a:rPr>
              <a:t>    Електронні квитки для учнів з числа дітей-сиріт та дітей, позбавлених батьківського піклування, управління освіти отримають завтра 30 жовтня 2018 р. – під час наради. Просимо забезпечити видачу електронних квитків опікунам цих дітей ‑ </a:t>
            </a:r>
            <a:r>
              <a:rPr lang="uk-UA" b="1" dirty="0" smtClean="0">
                <a:latin typeface="Times New Roman" pitchFamily="18" charset="0"/>
              </a:rPr>
              <a:t>30-31</a:t>
            </a:r>
            <a:r>
              <a:rPr lang="uk-UA" dirty="0" smtClean="0">
                <a:latin typeface="Times New Roman" pitchFamily="18" charset="0"/>
              </a:rPr>
              <a:t> </a:t>
            </a:r>
            <a:r>
              <a:rPr lang="uk-UA" b="1" dirty="0" smtClean="0">
                <a:latin typeface="Times New Roman" pitchFamily="18" charset="0"/>
              </a:rPr>
              <a:t>жовтня</a:t>
            </a:r>
            <a:r>
              <a:rPr lang="uk-UA" dirty="0" smtClean="0">
                <a:latin typeface="Times New Roman" pitchFamily="18" charset="0"/>
              </a:rPr>
              <a:t>.</a:t>
            </a:r>
          </a:p>
          <a:p>
            <a:pPr algn="just"/>
            <a:r>
              <a:rPr lang="uk-UA" dirty="0" smtClean="0">
                <a:latin typeface="Times New Roman" pitchFamily="18" charset="0"/>
              </a:rPr>
              <a:t>    Інші пільгові категорії учнів ‑ діти з багатодітних сімей, діти з інвалідністю, діти із сімей загиблих ветеранів війни (які зареєстровані у місті Харкові) ‑ отримають електронні квитки в районних управліннях праці та соціального захисту населення за їх місцем реєстрації. Про терміни отримання електронних квитків для цих пільгових категорій буде повідомлено додатково листом. На теперішній час ці пільгові категорії для проїзду в міському електротранспорті та метрополітені користуються пільговими посвідченнями вставленого зразку.</a:t>
            </a:r>
          </a:p>
          <a:p>
            <a:endParaRPr lang="uk-UA" dirty="0" smtClean="0">
              <a:latin typeface="Times New Roman" pitchFamily="18" charset="0"/>
            </a:endParaRPr>
          </a:p>
          <a:p>
            <a:endParaRPr lang="uk-UA" dirty="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p:cNvSpPr>
            <a:spLocks noGrp="1" noChangeArrowheads="1"/>
          </p:cNvSpPr>
          <p:nvPr>
            <p:ph type="sldNum" sz="quarter"/>
          </p:nvPr>
        </p:nvSpPr>
        <p:spPr>
          <a:noFill/>
          <a:ln/>
        </p:spPr>
        <p:txBody>
          <a:bodyPr/>
          <a:lstStyle/>
          <a:p>
            <a:fld id="{ACFD489A-C457-4A96-A40C-33E3F7476741}" type="slidenum">
              <a:rPr lang="ru-RU" smtClean="0"/>
              <a:pPr/>
              <a:t>5</a:t>
            </a:fld>
            <a:endParaRPr lang="ru-RU" smtClean="0"/>
          </a:p>
        </p:txBody>
      </p:sp>
      <p:sp>
        <p:nvSpPr>
          <p:cNvPr id="15363" name="Rectangle 1"/>
          <p:cNvSpPr>
            <a:spLocks noChangeArrowheads="1" noTextEdit="1"/>
          </p:cNvSpPr>
          <p:nvPr>
            <p:ph type="sldImg"/>
          </p:nvPr>
        </p:nvSpPr>
        <p:spPr>
          <a:xfrm>
            <a:off x="917575" y="744538"/>
            <a:ext cx="4962525" cy="3722687"/>
          </a:xfrm>
          <a:solidFill>
            <a:srgbClr val="FFFFFF"/>
          </a:solidFill>
          <a:ln/>
        </p:spPr>
      </p:sp>
      <p:sp>
        <p:nvSpPr>
          <p:cNvPr id="15364" name="Text Box 2"/>
          <p:cNvSpPr txBox="1">
            <a:spLocks noChangeArrowheads="1"/>
          </p:cNvSpPr>
          <p:nvPr/>
        </p:nvSpPr>
        <p:spPr bwMode="auto">
          <a:xfrm>
            <a:off x="679450" y="4714875"/>
            <a:ext cx="5438775" cy="4467225"/>
          </a:xfrm>
          <a:prstGeom prst="rect">
            <a:avLst/>
          </a:prstGeom>
          <a:noFill/>
          <a:ln w="9525">
            <a:noFill/>
            <a:round/>
            <a:headEnd/>
            <a:tailEnd/>
          </a:ln>
        </p:spPr>
        <p:txBody>
          <a:bodyPr/>
          <a:lstStyle/>
          <a:p>
            <a:pPr algn="just">
              <a:lnSpc>
                <a:spcPct val="9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uk-UA" sz="1600">
                <a:solidFill>
                  <a:srgbClr val="000000"/>
                </a:solidFill>
                <a:latin typeface="Times New Roman" pitchFamily="18" charset="0"/>
                <a:cs typeface="Times New Roman" pitchFamily="18" charset="0"/>
              </a:rPr>
              <a:t>    </a:t>
            </a:r>
          </a:p>
        </p:txBody>
      </p:sp>
      <p:sp>
        <p:nvSpPr>
          <p:cNvPr id="15365" name="Text Box 3"/>
          <p:cNvSpPr txBox="1">
            <a:spLocks noChangeArrowheads="1"/>
          </p:cNvSpPr>
          <p:nvPr/>
        </p:nvSpPr>
        <p:spPr bwMode="auto">
          <a:xfrm>
            <a:off x="3849688" y="9428163"/>
            <a:ext cx="2946400" cy="496887"/>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C318D19-BA90-4621-8D94-9F12B90F0D90}" type="slidenum">
              <a:rPr lang="ru-RU" sz="1200">
                <a:solidFill>
                  <a:srgbClr val="000000"/>
                </a:solidFill>
                <a:ea typeface="WenQuanYi Micro Hei" charset="0"/>
                <a:cs typeface="WenQuanYi Micro Hei"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a:t>
            </a:fld>
            <a:endParaRPr lang="ru-RU" sz="1200">
              <a:solidFill>
                <a:srgbClr val="000000"/>
              </a:solidFill>
              <a:ea typeface="WenQuanYi Micro Hei" charset="0"/>
              <a:cs typeface="WenQuanYi Micro Hei" charset="0"/>
            </a:endParaRPr>
          </a:p>
        </p:txBody>
      </p:sp>
      <p:sp>
        <p:nvSpPr>
          <p:cNvPr id="15366" name="Заметки 6"/>
          <p:cNvSpPr>
            <a:spLocks noGrp="1"/>
          </p:cNvSpPr>
          <p:nvPr>
            <p:ph type="body" idx="1"/>
          </p:nvPr>
        </p:nvSpPr>
        <p:spPr>
          <a:noFill/>
          <a:ln/>
        </p:spPr>
        <p:txBody>
          <a:bodyPr/>
          <a:lstStyle/>
          <a:p>
            <a:pPr algn="just"/>
            <a:r>
              <a:rPr lang="uk-UA" dirty="0" smtClean="0">
                <a:latin typeface="Times New Roman" pitchFamily="18" charset="0"/>
              </a:rPr>
              <a:t>   На офіційному сайті </a:t>
            </a:r>
            <a:r>
              <a:rPr lang="uk-UA" dirty="0" err="1" smtClean="0">
                <a:latin typeface="Times New Roman" pitchFamily="18" charset="0"/>
              </a:rPr>
              <a:t>КП</a:t>
            </a:r>
            <a:r>
              <a:rPr lang="uk-UA" dirty="0" smtClean="0">
                <a:latin typeface="Times New Roman" pitchFamily="18" charset="0"/>
              </a:rPr>
              <a:t> «</a:t>
            </a:r>
            <a:r>
              <a:rPr lang="uk-UA" dirty="0" smtClean="0">
                <a:solidFill>
                  <a:schemeClr val="tx1"/>
                </a:solidFill>
                <a:latin typeface="Times New Roman" pitchFamily="18" charset="0"/>
              </a:rPr>
              <a:t>ХАРКІВПАСС»  (адреса зазначена на слайді) розміщено </a:t>
            </a:r>
            <a:r>
              <a:rPr lang="uk-UA" b="1" dirty="0" smtClean="0">
                <a:latin typeface="Times New Roman" pitchFamily="18" charset="0"/>
              </a:rPr>
              <a:t>Пам’ятку щодо правил користування пільговим електронним квитком</a:t>
            </a:r>
            <a:r>
              <a:rPr lang="uk-UA" dirty="0" smtClean="0">
                <a:latin typeface="Times New Roman" pitchFamily="18" charset="0"/>
              </a:rPr>
              <a:t>, яку рекомендуємо використовувати під час проведення інформаційно-роз’яснювальної роботи з учнями, батьківською громадськістю та педагогічними працівниками.</a:t>
            </a:r>
          </a:p>
          <a:p>
            <a:endParaRPr lang="uk-UA" dirty="0" smtClean="0">
              <a:latin typeface="Times New Roman" pitchFamily="18" charset="0"/>
            </a:endParaRPr>
          </a:p>
          <a:p>
            <a:endParaRPr lang="uk-UA" dirty="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uk-UA"/>
          </a:p>
        </p:txBody>
      </p:sp>
      <p:sp>
        <p:nvSpPr>
          <p:cNvPr id="4" name="Rectangle 3"/>
          <p:cNvSpPr>
            <a:spLocks noGrp="1" noChangeArrowheads="1"/>
          </p:cNvSpPr>
          <p:nvPr>
            <p:ph type="dt" idx="10"/>
          </p:nvPr>
        </p:nvSpPr>
        <p:spPr>
          <a:ln/>
        </p:spPr>
        <p:txBody>
          <a:bodyPr/>
          <a:lstStyle>
            <a:lvl1pPr>
              <a:defRPr/>
            </a:lvl1pPr>
          </a:lstStyle>
          <a:p>
            <a:pPr>
              <a:defRPr/>
            </a:pPr>
            <a:endParaRPr lang="ru-RU"/>
          </a:p>
        </p:txBody>
      </p:sp>
      <p:sp>
        <p:nvSpPr>
          <p:cNvPr id="5" name="Rectangle 5"/>
          <p:cNvSpPr>
            <a:spLocks noGrp="1" noChangeArrowheads="1"/>
          </p:cNvSpPr>
          <p:nvPr>
            <p:ph type="sldNum" idx="11"/>
          </p:nvPr>
        </p:nvSpPr>
        <p:spPr>
          <a:ln/>
        </p:spPr>
        <p:txBody>
          <a:bodyPr/>
          <a:lstStyle>
            <a:lvl1pPr>
              <a:defRPr/>
            </a:lvl1pPr>
          </a:lstStyle>
          <a:p>
            <a:pPr>
              <a:defRPr/>
            </a:pPr>
            <a:fld id="{75C4C84B-274A-44E0-A6ED-022CF4ECE6EC}"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3"/>
          <p:cNvSpPr>
            <a:spLocks noGrp="1" noChangeArrowheads="1"/>
          </p:cNvSpPr>
          <p:nvPr>
            <p:ph type="dt" idx="10"/>
          </p:nvPr>
        </p:nvSpPr>
        <p:spPr>
          <a:ln/>
        </p:spPr>
        <p:txBody>
          <a:bodyPr/>
          <a:lstStyle>
            <a:lvl1pPr>
              <a:defRPr/>
            </a:lvl1pPr>
          </a:lstStyle>
          <a:p>
            <a:pPr>
              <a:defRPr/>
            </a:pPr>
            <a:endParaRPr lang="ru-RU"/>
          </a:p>
        </p:txBody>
      </p:sp>
      <p:sp>
        <p:nvSpPr>
          <p:cNvPr id="5" name="Rectangle 5"/>
          <p:cNvSpPr>
            <a:spLocks noGrp="1" noChangeArrowheads="1"/>
          </p:cNvSpPr>
          <p:nvPr>
            <p:ph type="sldNum" idx="11"/>
          </p:nvPr>
        </p:nvSpPr>
        <p:spPr>
          <a:ln/>
        </p:spPr>
        <p:txBody>
          <a:bodyPr/>
          <a:lstStyle>
            <a:lvl1pPr>
              <a:defRPr/>
            </a:lvl1pPr>
          </a:lstStyle>
          <a:p>
            <a:pPr>
              <a:defRPr/>
            </a:pPr>
            <a:fld id="{D463E504-532E-4360-8BD2-9AEC9AE6922F}"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5813" cy="5849937"/>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499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3"/>
          <p:cNvSpPr>
            <a:spLocks noGrp="1" noChangeArrowheads="1"/>
          </p:cNvSpPr>
          <p:nvPr>
            <p:ph type="dt" idx="10"/>
          </p:nvPr>
        </p:nvSpPr>
        <p:spPr>
          <a:ln/>
        </p:spPr>
        <p:txBody>
          <a:bodyPr/>
          <a:lstStyle>
            <a:lvl1pPr>
              <a:defRPr/>
            </a:lvl1pPr>
          </a:lstStyle>
          <a:p>
            <a:pPr>
              <a:defRPr/>
            </a:pPr>
            <a:endParaRPr lang="ru-RU"/>
          </a:p>
        </p:txBody>
      </p:sp>
      <p:sp>
        <p:nvSpPr>
          <p:cNvPr id="5" name="Rectangle 5"/>
          <p:cNvSpPr>
            <a:spLocks noGrp="1" noChangeArrowheads="1"/>
          </p:cNvSpPr>
          <p:nvPr>
            <p:ph type="sldNum" idx="11"/>
          </p:nvPr>
        </p:nvSpPr>
        <p:spPr>
          <a:ln/>
        </p:spPr>
        <p:txBody>
          <a:bodyPr/>
          <a:lstStyle>
            <a:lvl1pPr>
              <a:defRPr/>
            </a:lvl1pPr>
          </a:lstStyle>
          <a:p>
            <a:pPr>
              <a:defRPr/>
            </a:pPr>
            <a:fld id="{B8D6D601-1785-4A53-88B6-BB7A330C490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3"/>
          <p:cNvSpPr>
            <a:spLocks noGrp="1" noChangeArrowheads="1"/>
          </p:cNvSpPr>
          <p:nvPr>
            <p:ph type="dt" idx="10"/>
          </p:nvPr>
        </p:nvSpPr>
        <p:spPr>
          <a:ln/>
        </p:spPr>
        <p:txBody>
          <a:bodyPr/>
          <a:lstStyle>
            <a:lvl1pPr>
              <a:defRPr/>
            </a:lvl1pPr>
          </a:lstStyle>
          <a:p>
            <a:pPr>
              <a:defRPr/>
            </a:pPr>
            <a:endParaRPr lang="ru-RU"/>
          </a:p>
        </p:txBody>
      </p:sp>
      <p:sp>
        <p:nvSpPr>
          <p:cNvPr id="5" name="Rectangle 5"/>
          <p:cNvSpPr>
            <a:spLocks noGrp="1" noChangeArrowheads="1"/>
          </p:cNvSpPr>
          <p:nvPr>
            <p:ph type="sldNum" idx="11"/>
          </p:nvPr>
        </p:nvSpPr>
        <p:spPr>
          <a:ln/>
        </p:spPr>
        <p:txBody>
          <a:bodyPr/>
          <a:lstStyle>
            <a:lvl1pPr>
              <a:defRPr/>
            </a:lvl1pPr>
          </a:lstStyle>
          <a:p>
            <a:pPr>
              <a:defRPr/>
            </a:pPr>
            <a:fld id="{690426F1-97F3-4762-B411-EE332587CFD1}"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3"/>
          <p:cNvSpPr>
            <a:spLocks noGrp="1" noChangeArrowheads="1"/>
          </p:cNvSpPr>
          <p:nvPr>
            <p:ph type="dt" idx="10"/>
          </p:nvPr>
        </p:nvSpPr>
        <p:spPr>
          <a:ln/>
        </p:spPr>
        <p:txBody>
          <a:bodyPr/>
          <a:lstStyle>
            <a:lvl1pPr>
              <a:defRPr/>
            </a:lvl1pPr>
          </a:lstStyle>
          <a:p>
            <a:pPr>
              <a:defRPr/>
            </a:pPr>
            <a:endParaRPr lang="ru-RU"/>
          </a:p>
        </p:txBody>
      </p:sp>
      <p:sp>
        <p:nvSpPr>
          <p:cNvPr id="5" name="Rectangle 5"/>
          <p:cNvSpPr>
            <a:spLocks noGrp="1" noChangeArrowheads="1"/>
          </p:cNvSpPr>
          <p:nvPr>
            <p:ph type="sldNum" idx="11"/>
          </p:nvPr>
        </p:nvSpPr>
        <p:spPr>
          <a:ln/>
        </p:spPr>
        <p:txBody>
          <a:bodyPr/>
          <a:lstStyle>
            <a:lvl1pPr>
              <a:defRPr/>
            </a:lvl1pPr>
          </a:lstStyle>
          <a:p>
            <a:pPr>
              <a:defRPr/>
            </a:pPr>
            <a:fld id="{E1BA7DAE-6DBD-4144-939E-0E3E1A7E707B}"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Rectangle 3"/>
          <p:cNvSpPr>
            <a:spLocks noGrp="1" noChangeArrowheads="1"/>
          </p:cNvSpPr>
          <p:nvPr>
            <p:ph type="dt" idx="10"/>
          </p:nvPr>
        </p:nvSpPr>
        <p:spPr>
          <a:ln/>
        </p:spPr>
        <p:txBody>
          <a:bodyPr/>
          <a:lstStyle>
            <a:lvl1pPr>
              <a:defRPr/>
            </a:lvl1pPr>
          </a:lstStyle>
          <a:p>
            <a:pPr>
              <a:defRPr/>
            </a:pPr>
            <a:endParaRPr lang="ru-RU"/>
          </a:p>
        </p:txBody>
      </p:sp>
      <p:sp>
        <p:nvSpPr>
          <p:cNvPr id="6" name="Rectangle 5"/>
          <p:cNvSpPr>
            <a:spLocks noGrp="1" noChangeArrowheads="1"/>
          </p:cNvSpPr>
          <p:nvPr>
            <p:ph type="sldNum" idx="11"/>
          </p:nvPr>
        </p:nvSpPr>
        <p:spPr>
          <a:ln/>
        </p:spPr>
        <p:txBody>
          <a:bodyPr/>
          <a:lstStyle>
            <a:lvl1pPr>
              <a:defRPr/>
            </a:lvl1pPr>
          </a:lstStyle>
          <a:p>
            <a:pPr>
              <a:defRPr/>
            </a:pPr>
            <a:fld id="{4285F242-BF0F-40CF-8B0F-89C5F98EE109}"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Rectangle 3"/>
          <p:cNvSpPr>
            <a:spLocks noGrp="1" noChangeArrowheads="1"/>
          </p:cNvSpPr>
          <p:nvPr>
            <p:ph type="dt" idx="10"/>
          </p:nvPr>
        </p:nvSpPr>
        <p:spPr>
          <a:ln/>
        </p:spPr>
        <p:txBody>
          <a:bodyPr/>
          <a:lstStyle>
            <a:lvl1pPr>
              <a:defRPr/>
            </a:lvl1pPr>
          </a:lstStyle>
          <a:p>
            <a:pPr>
              <a:defRPr/>
            </a:pPr>
            <a:endParaRPr lang="ru-RU"/>
          </a:p>
        </p:txBody>
      </p:sp>
      <p:sp>
        <p:nvSpPr>
          <p:cNvPr id="8" name="Rectangle 5"/>
          <p:cNvSpPr>
            <a:spLocks noGrp="1" noChangeArrowheads="1"/>
          </p:cNvSpPr>
          <p:nvPr>
            <p:ph type="sldNum" idx="11"/>
          </p:nvPr>
        </p:nvSpPr>
        <p:spPr>
          <a:ln/>
        </p:spPr>
        <p:txBody>
          <a:bodyPr/>
          <a:lstStyle>
            <a:lvl1pPr>
              <a:defRPr/>
            </a:lvl1pPr>
          </a:lstStyle>
          <a:p>
            <a:pPr>
              <a:defRPr/>
            </a:pPr>
            <a:fld id="{4592BF78-60A1-4F79-8741-2BBD041787D0}"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Rectangle 3"/>
          <p:cNvSpPr>
            <a:spLocks noGrp="1" noChangeArrowheads="1"/>
          </p:cNvSpPr>
          <p:nvPr>
            <p:ph type="dt" idx="10"/>
          </p:nvPr>
        </p:nvSpPr>
        <p:spPr>
          <a:ln/>
        </p:spPr>
        <p:txBody>
          <a:bodyPr/>
          <a:lstStyle>
            <a:lvl1pPr>
              <a:defRPr/>
            </a:lvl1pPr>
          </a:lstStyle>
          <a:p>
            <a:pPr>
              <a:defRPr/>
            </a:pPr>
            <a:endParaRPr lang="ru-RU"/>
          </a:p>
        </p:txBody>
      </p:sp>
      <p:sp>
        <p:nvSpPr>
          <p:cNvPr id="4" name="Rectangle 5"/>
          <p:cNvSpPr>
            <a:spLocks noGrp="1" noChangeArrowheads="1"/>
          </p:cNvSpPr>
          <p:nvPr>
            <p:ph type="sldNum" idx="11"/>
          </p:nvPr>
        </p:nvSpPr>
        <p:spPr>
          <a:ln/>
        </p:spPr>
        <p:txBody>
          <a:bodyPr/>
          <a:lstStyle>
            <a:lvl1pPr>
              <a:defRPr/>
            </a:lvl1pPr>
          </a:lstStyle>
          <a:p>
            <a:pPr>
              <a:defRPr/>
            </a:pPr>
            <a:fld id="{7C6511DF-92B4-499D-BC39-B9AE2B6C1795}"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ru-RU"/>
          </a:p>
        </p:txBody>
      </p:sp>
      <p:sp>
        <p:nvSpPr>
          <p:cNvPr id="3" name="Rectangle 5"/>
          <p:cNvSpPr>
            <a:spLocks noGrp="1" noChangeArrowheads="1"/>
          </p:cNvSpPr>
          <p:nvPr>
            <p:ph type="sldNum" idx="11"/>
          </p:nvPr>
        </p:nvSpPr>
        <p:spPr>
          <a:ln/>
        </p:spPr>
        <p:txBody>
          <a:bodyPr/>
          <a:lstStyle>
            <a:lvl1pPr>
              <a:defRPr/>
            </a:lvl1pPr>
          </a:lstStyle>
          <a:p>
            <a:pPr>
              <a:defRPr/>
            </a:pPr>
            <a:fld id="{3AB896A9-AC13-476F-9A32-45C32018DA8F}"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
          <p:cNvSpPr>
            <a:spLocks noGrp="1" noChangeArrowheads="1"/>
          </p:cNvSpPr>
          <p:nvPr>
            <p:ph type="dt" idx="10"/>
          </p:nvPr>
        </p:nvSpPr>
        <p:spPr>
          <a:ln/>
        </p:spPr>
        <p:txBody>
          <a:bodyPr/>
          <a:lstStyle>
            <a:lvl1pPr>
              <a:defRPr/>
            </a:lvl1pPr>
          </a:lstStyle>
          <a:p>
            <a:pPr>
              <a:defRPr/>
            </a:pPr>
            <a:endParaRPr lang="ru-RU"/>
          </a:p>
        </p:txBody>
      </p:sp>
      <p:sp>
        <p:nvSpPr>
          <p:cNvPr id="6" name="Rectangle 5"/>
          <p:cNvSpPr>
            <a:spLocks noGrp="1" noChangeArrowheads="1"/>
          </p:cNvSpPr>
          <p:nvPr>
            <p:ph type="sldNum" idx="11"/>
          </p:nvPr>
        </p:nvSpPr>
        <p:spPr>
          <a:ln/>
        </p:spPr>
        <p:txBody>
          <a:bodyPr/>
          <a:lstStyle>
            <a:lvl1pPr>
              <a:defRPr/>
            </a:lvl1pPr>
          </a:lstStyle>
          <a:p>
            <a:pPr>
              <a:defRPr/>
            </a:pPr>
            <a:fld id="{30C0A332-65CC-4E15-AF32-2E3062F18BEE}"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
          <p:cNvSpPr>
            <a:spLocks noGrp="1" noChangeArrowheads="1"/>
          </p:cNvSpPr>
          <p:nvPr>
            <p:ph type="dt" idx="10"/>
          </p:nvPr>
        </p:nvSpPr>
        <p:spPr>
          <a:ln/>
        </p:spPr>
        <p:txBody>
          <a:bodyPr/>
          <a:lstStyle>
            <a:lvl1pPr>
              <a:defRPr/>
            </a:lvl1pPr>
          </a:lstStyle>
          <a:p>
            <a:pPr>
              <a:defRPr/>
            </a:pPr>
            <a:endParaRPr lang="ru-RU"/>
          </a:p>
        </p:txBody>
      </p:sp>
      <p:sp>
        <p:nvSpPr>
          <p:cNvPr id="6" name="Rectangle 5"/>
          <p:cNvSpPr>
            <a:spLocks noGrp="1" noChangeArrowheads="1"/>
          </p:cNvSpPr>
          <p:nvPr>
            <p:ph type="sldNum" idx="11"/>
          </p:nvPr>
        </p:nvSpPr>
        <p:spPr>
          <a:ln/>
        </p:spPr>
        <p:txBody>
          <a:bodyPr/>
          <a:lstStyle>
            <a:lvl1pPr>
              <a:defRPr/>
            </a:lvl1pPr>
          </a:lstStyle>
          <a:p>
            <a:pPr>
              <a:defRPr/>
            </a:pPr>
            <a:fld id="{8DDA8A9B-5B98-4CD8-98C7-E2AD1DFB1B46}"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BEAC7"/>
            </a:gs>
            <a:gs pos="100000">
              <a:srgbClr val="FEE7F2"/>
            </a:gs>
          </a:gsLst>
          <a:lin ang="5400000" scaled="1"/>
        </a:gra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74638"/>
            <a:ext cx="8228013" cy="1141412"/>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Для правки текста заголовка щёлкните мышью</a:t>
            </a:r>
          </a:p>
        </p:txBody>
      </p:sp>
      <p:sp>
        <p:nvSpPr>
          <p:cNvPr id="1027" name="Rectangle 2"/>
          <p:cNvSpPr>
            <a:spLocks noGrp="1" noChangeArrowheads="1"/>
          </p:cNvSpPr>
          <p:nvPr>
            <p:ph type="body" idx="1"/>
          </p:nvPr>
        </p:nvSpPr>
        <p:spPr bwMode="auto">
          <a:xfrm>
            <a:off x="457200" y="1600200"/>
            <a:ext cx="8228013" cy="452437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Для правки структуры щёлкните мышью</a:t>
            </a:r>
          </a:p>
          <a:p>
            <a:pPr lvl="1"/>
            <a:r>
              <a:rPr lang="en-GB" smtClean="0"/>
              <a:t>Второй уровень структуры</a:t>
            </a:r>
          </a:p>
          <a:p>
            <a:pPr lvl="2"/>
            <a:r>
              <a:rPr lang="en-GB" smtClean="0"/>
              <a:t>Третий уровень структуры</a:t>
            </a:r>
          </a:p>
          <a:p>
            <a:pPr lvl="3"/>
            <a:r>
              <a:rPr lang="en-GB" smtClean="0"/>
              <a:t>Четвёртый уровень структуры</a:t>
            </a:r>
          </a:p>
          <a:p>
            <a:pPr lvl="4"/>
            <a:r>
              <a:rPr lang="en-GB" smtClean="0"/>
              <a:t>Пятый уровень структуры</a:t>
            </a:r>
          </a:p>
          <a:p>
            <a:pPr lvl="4"/>
            <a:r>
              <a:rPr lang="en-GB" smtClean="0"/>
              <a:t>Шестой уровень структуры</a:t>
            </a:r>
          </a:p>
          <a:p>
            <a:pPr lvl="4"/>
            <a:r>
              <a:rPr lang="en-GB" smtClean="0"/>
              <a:t>Седьмой уровень структуры</a:t>
            </a:r>
          </a:p>
        </p:txBody>
      </p:sp>
      <p:sp>
        <p:nvSpPr>
          <p:cNvPr id="2" name="Rectangle 3"/>
          <p:cNvSpPr>
            <a:spLocks noGrp="1" noChangeArrowheads="1"/>
          </p:cNvSpPr>
          <p:nvPr>
            <p:ph type="dt"/>
          </p:nvPr>
        </p:nvSpPr>
        <p:spPr bwMode="auto">
          <a:xfrm>
            <a:off x="457200" y="6356350"/>
            <a:ext cx="2132013" cy="363538"/>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ea typeface="DejaVu Sans" charset="0"/>
                <a:cs typeface="DejaVu Sans" charset="0"/>
              </a:defRPr>
            </a:lvl1pPr>
          </a:lstStyle>
          <a:p>
            <a:pPr>
              <a:defRPr/>
            </a:pPr>
            <a:endParaRPr lang="ru-RU"/>
          </a:p>
        </p:txBody>
      </p:sp>
      <p:sp>
        <p:nvSpPr>
          <p:cNvPr id="1028" name="Text Box 4"/>
          <p:cNvSpPr txBox="1">
            <a:spLocks noChangeArrowheads="1"/>
          </p:cNvSpPr>
          <p:nvPr/>
        </p:nvSpPr>
        <p:spPr bwMode="auto">
          <a:xfrm>
            <a:off x="3124200" y="6356350"/>
            <a:ext cx="2895600" cy="365125"/>
          </a:xfrm>
          <a:prstGeom prst="rect">
            <a:avLst/>
          </a:prstGeom>
          <a:noFill/>
          <a:ln w="9525" cap="flat">
            <a:noFill/>
            <a:round/>
            <a:headEnd/>
            <a:tailEnd/>
          </a:ln>
          <a:effectLst/>
        </p:spPr>
        <p:txBody>
          <a:bodyPr wrap="none" anchor="ctr"/>
          <a:lstStyle/>
          <a:p>
            <a:pPr>
              <a:buFont typeface="Times New Roman" pitchFamily="16" charset="0"/>
              <a:buNone/>
              <a:defRPr/>
            </a:pPr>
            <a:endParaRPr lang="uk-UA"/>
          </a:p>
        </p:txBody>
      </p:sp>
      <p:sp>
        <p:nvSpPr>
          <p:cNvPr id="1029" name="Rectangle 5"/>
          <p:cNvSpPr>
            <a:spLocks noGrp="1" noChangeArrowheads="1"/>
          </p:cNvSpPr>
          <p:nvPr>
            <p:ph type="sldNum"/>
          </p:nvPr>
        </p:nvSpPr>
        <p:spPr bwMode="auto">
          <a:xfrm>
            <a:off x="6553200" y="6356350"/>
            <a:ext cx="2132013" cy="363538"/>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ea typeface="DejaVu Sans" charset="0"/>
                <a:cs typeface="DejaVu Sans" charset="0"/>
              </a:defRPr>
            </a:lvl1pPr>
          </a:lstStyle>
          <a:p>
            <a:pPr>
              <a:defRPr/>
            </a:pPr>
            <a:fld id="{9C9484EB-2896-45F6-9469-ECF5D1258D4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WenQuanYi Micro Hei" charset="0"/>
          <a:cs typeface="WenQuanYi Micro Hei"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WenQuanYi Micro Hei" charset="0"/>
          <a:cs typeface="WenQuanYi Micro Hei"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WenQuanYi Micro Hei" charset="0"/>
          <a:cs typeface="WenQuanYi Micro Hei"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WenQuanYi Micro Hei" charset="0"/>
          <a:cs typeface="WenQuanYi Micro Hei"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WenQuanYi Micro Hei" charset="0"/>
          <a:cs typeface="WenQuanYi Micro Hei"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WenQuanYi Micro Hei" charset="0"/>
          <a:cs typeface="WenQuanYi Micro Hei"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WenQuanYi Micro Hei" charset="0"/>
          <a:cs typeface="WenQuanYi Micro Hei"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WenQuanYi Micro Hei" charset="0"/>
          <a:cs typeface="WenQuanYi Micro Hei"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buChar char="•"/>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buChar char="–"/>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buChar char="•"/>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714375" y="1928813"/>
            <a:ext cx="7643813" cy="3357562"/>
          </a:xfrm>
          <a:prstGeom prst="rect">
            <a:avLst/>
          </a:prstGeom>
          <a:noFill/>
          <a:ln w="9525">
            <a:noFill/>
            <a:round/>
            <a:headEnd/>
            <a:tailEnd/>
          </a:ln>
        </p:spPr>
        <p:txBody>
          <a:bodyPr anchor="ctr"/>
          <a:lstStyle/>
          <a:p>
            <a:pPr algn="ctr"/>
            <a:r>
              <a:rPr lang="uk-UA" sz="2800" b="1">
                <a:solidFill>
                  <a:srgbClr val="191966"/>
                </a:solidFill>
              </a:rPr>
              <a:t>Про забезпечення учнів</a:t>
            </a:r>
          </a:p>
          <a:p>
            <a:pPr algn="ctr"/>
            <a:r>
              <a:rPr lang="uk-UA" sz="2800" b="1">
                <a:solidFill>
                  <a:srgbClr val="191966"/>
                </a:solidFill>
              </a:rPr>
              <a:t> закладів загальної середньої освіти</a:t>
            </a:r>
          </a:p>
          <a:p>
            <a:pPr algn="ctr"/>
            <a:r>
              <a:rPr lang="uk-UA" sz="2800" b="1">
                <a:solidFill>
                  <a:srgbClr val="191966"/>
                </a:solidFill>
              </a:rPr>
              <a:t>єдиним електронним квитком «</a:t>
            </a:r>
            <a:r>
              <a:rPr lang="en-US" sz="2800" b="1">
                <a:solidFill>
                  <a:srgbClr val="191966"/>
                </a:solidFill>
              </a:rPr>
              <a:t>E</a:t>
            </a:r>
            <a:r>
              <a:rPr lang="ru-RU" sz="2800" b="1">
                <a:solidFill>
                  <a:srgbClr val="191966"/>
                </a:solidFill>
              </a:rPr>
              <a:t>-</a:t>
            </a:r>
            <a:r>
              <a:rPr lang="en-US" sz="2800" b="1">
                <a:solidFill>
                  <a:srgbClr val="191966"/>
                </a:solidFill>
              </a:rPr>
              <a:t>ticket</a:t>
            </a:r>
            <a:r>
              <a:rPr lang="uk-UA" sz="2800" b="1">
                <a:solidFill>
                  <a:srgbClr val="191966"/>
                </a:solidFill>
              </a:rPr>
              <a:t>»</a:t>
            </a:r>
          </a:p>
          <a:p>
            <a:pPr algn="ctr"/>
            <a:r>
              <a:rPr lang="uk-UA" sz="2800" b="1">
                <a:solidFill>
                  <a:srgbClr val="191966"/>
                </a:solidFill>
              </a:rPr>
              <a:t>для пільгового (безкоштовного) проїзду</a:t>
            </a:r>
          </a:p>
          <a:p>
            <a:pPr algn="ctr"/>
            <a:r>
              <a:rPr lang="uk-UA" sz="2800" b="1">
                <a:solidFill>
                  <a:srgbClr val="191966"/>
                </a:solidFill>
              </a:rPr>
              <a:t>у метро, трамваї, тролейбусі </a:t>
            </a:r>
          </a:p>
          <a:p>
            <a:pPr algn="ctr"/>
            <a:r>
              <a:rPr lang="uk-UA" sz="2800" b="1">
                <a:solidFill>
                  <a:srgbClr val="191966"/>
                </a:solidFill>
              </a:rPr>
              <a:t>в м. Харкові</a:t>
            </a:r>
          </a:p>
        </p:txBody>
      </p:sp>
      <p:pic>
        <p:nvPicPr>
          <p:cNvPr id="2051" name="Picture 3"/>
          <p:cNvPicPr>
            <a:picLocks noChangeAspect="1" noChangeArrowheads="1"/>
          </p:cNvPicPr>
          <p:nvPr/>
        </p:nvPicPr>
        <p:blipFill>
          <a:blip r:embed="rId3" cstate="print"/>
          <a:srcRect/>
          <a:stretch>
            <a:fillRect/>
          </a:stretch>
        </p:blipFill>
        <p:spPr bwMode="auto">
          <a:xfrm>
            <a:off x="431800" y="331788"/>
            <a:ext cx="2549525" cy="1323975"/>
          </a:xfrm>
          <a:prstGeom prst="rect">
            <a:avLst/>
          </a:prstGeom>
          <a:noFill/>
          <a:ln w="9525">
            <a:noFill/>
            <a:round/>
            <a:headEnd/>
            <a:tailEnd/>
          </a:ln>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269875" y="188913"/>
            <a:ext cx="8643938" cy="1655762"/>
          </a:xfrm>
          <a:prstGeom prst="rect">
            <a:avLst/>
          </a:prstGeom>
          <a:noFill/>
          <a:ln w="9525">
            <a:noFill/>
            <a:round/>
            <a:headEnd/>
            <a:tailEnd/>
          </a:ln>
        </p:spPr>
        <p:txBody>
          <a:bodyPr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uk-UA" sz="2400" b="1">
                <a:solidFill>
                  <a:srgbClr val="002060"/>
                </a:solidFill>
                <a:latin typeface="Cambria Math" pitchFamily="18" charset="0"/>
                <a:ea typeface="Cambria Math" pitchFamily="18" charset="0"/>
                <a:cs typeface="Cambria Math" pitchFamily="18" charset="0"/>
              </a:rPr>
              <a:t>Програма </a:t>
            </a:r>
            <a:br>
              <a:rPr lang="uk-UA" sz="2400" b="1">
                <a:solidFill>
                  <a:srgbClr val="002060"/>
                </a:solidFill>
                <a:latin typeface="Cambria Math" pitchFamily="18" charset="0"/>
                <a:ea typeface="Cambria Math" pitchFamily="18" charset="0"/>
                <a:cs typeface="Cambria Math" pitchFamily="18" charset="0"/>
              </a:rPr>
            </a:br>
            <a:r>
              <a:rPr lang="uk-UA" sz="2400" b="1">
                <a:solidFill>
                  <a:srgbClr val="002060"/>
                </a:solidFill>
                <a:latin typeface="Cambria Math" pitchFamily="18" charset="0"/>
                <a:ea typeface="Cambria Math" pitchFamily="18" charset="0"/>
                <a:cs typeface="Cambria Math" pitchFamily="18" charset="0"/>
              </a:rPr>
              <a:t> сприяння  безпечній  життєдіяльності  </a:t>
            </a:r>
            <a:br>
              <a:rPr lang="uk-UA" sz="2400" b="1">
                <a:solidFill>
                  <a:srgbClr val="002060"/>
                </a:solidFill>
                <a:latin typeface="Cambria Math" pitchFamily="18" charset="0"/>
                <a:ea typeface="Cambria Math" pitchFamily="18" charset="0"/>
                <a:cs typeface="Cambria Math" pitchFamily="18" charset="0"/>
              </a:rPr>
            </a:br>
            <a:r>
              <a:rPr lang="uk-UA" sz="2400" b="1">
                <a:solidFill>
                  <a:srgbClr val="002060"/>
                </a:solidFill>
                <a:latin typeface="Cambria Math" pitchFamily="18" charset="0"/>
                <a:ea typeface="Cambria Math" pitchFamily="18" charset="0"/>
                <a:cs typeface="Cambria Math" pitchFamily="18" charset="0"/>
              </a:rPr>
              <a:t>у  сфері  соціального  захисту  населення </a:t>
            </a:r>
            <a:br>
              <a:rPr lang="uk-UA" sz="2400" b="1">
                <a:solidFill>
                  <a:srgbClr val="002060"/>
                </a:solidFill>
                <a:latin typeface="Cambria Math" pitchFamily="18" charset="0"/>
                <a:ea typeface="Cambria Math" pitchFamily="18" charset="0"/>
                <a:cs typeface="Cambria Math" pitchFamily="18" charset="0"/>
              </a:rPr>
            </a:br>
            <a:r>
              <a:rPr lang="uk-UA" sz="2400" b="1">
                <a:solidFill>
                  <a:srgbClr val="002060"/>
                </a:solidFill>
                <a:latin typeface="Cambria Math" pitchFamily="18" charset="0"/>
                <a:ea typeface="Cambria Math" pitchFamily="18" charset="0"/>
                <a:cs typeface="Cambria Math" pitchFamily="18" charset="0"/>
              </a:rPr>
              <a:t>міста  Харкова  на  2017-2020  роки</a:t>
            </a:r>
          </a:p>
        </p:txBody>
      </p:sp>
      <p:sp>
        <p:nvSpPr>
          <p:cNvPr id="3075" name="Text Box 2"/>
          <p:cNvSpPr txBox="1">
            <a:spLocks noChangeArrowheads="1"/>
          </p:cNvSpPr>
          <p:nvPr/>
        </p:nvSpPr>
        <p:spPr bwMode="auto">
          <a:xfrm>
            <a:off x="250825" y="2060575"/>
            <a:ext cx="8647113" cy="4537075"/>
          </a:xfrm>
          <a:prstGeom prst="rect">
            <a:avLst/>
          </a:prstGeom>
          <a:noFill/>
          <a:ln w="9525">
            <a:noFill/>
            <a:round/>
            <a:headEnd/>
            <a:tailEnd/>
          </a:ln>
        </p:spPr>
        <p:txBody>
          <a:bodyPr/>
          <a:lstStyle/>
          <a:p>
            <a:pPr algn="ctr">
              <a:lnSpc>
                <a:spcPct val="70000"/>
              </a:lnSpc>
              <a:spcBef>
                <a:spcPts val="675"/>
              </a:spcBef>
              <a:buClrTx/>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uk-UA" sz="2400" b="1">
                <a:solidFill>
                  <a:srgbClr val="FF0000"/>
                </a:solidFill>
                <a:latin typeface="Cambria Math" pitchFamily="18" charset="0"/>
                <a:ea typeface="Cambria Math" pitchFamily="18" charset="0"/>
                <a:cs typeface="Cambria Math" pitchFamily="18" charset="0"/>
              </a:rPr>
              <a:t>Учні </a:t>
            </a:r>
            <a:r>
              <a:rPr lang="en-US" sz="2400" b="1">
                <a:solidFill>
                  <a:srgbClr val="FF0000"/>
                </a:solidFill>
                <a:latin typeface="Cambria Math" pitchFamily="18" charset="0"/>
                <a:ea typeface="Cambria Math" pitchFamily="18" charset="0"/>
                <a:cs typeface="Cambria Math" pitchFamily="18" charset="0"/>
              </a:rPr>
              <a:t> </a:t>
            </a:r>
            <a:r>
              <a:rPr lang="uk-UA" sz="2400" b="1">
                <a:solidFill>
                  <a:srgbClr val="FF0000"/>
                </a:solidFill>
                <a:latin typeface="Cambria Math" pitchFamily="18" charset="0"/>
                <a:ea typeface="Cambria Math" pitchFamily="18" charset="0"/>
                <a:cs typeface="Cambria Math" pitchFamily="18" charset="0"/>
              </a:rPr>
              <a:t>закладів </a:t>
            </a:r>
            <a:r>
              <a:rPr lang="en-US" sz="2400" b="1">
                <a:solidFill>
                  <a:srgbClr val="FF0000"/>
                </a:solidFill>
                <a:latin typeface="Cambria Math" pitchFamily="18" charset="0"/>
                <a:ea typeface="Cambria Math" pitchFamily="18" charset="0"/>
                <a:cs typeface="Cambria Math" pitchFamily="18" charset="0"/>
              </a:rPr>
              <a:t> </a:t>
            </a:r>
            <a:r>
              <a:rPr lang="uk-UA" sz="2400" b="1">
                <a:solidFill>
                  <a:srgbClr val="FF0000"/>
                </a:solidFill>
                <a:latin typeface="Cambria Math" pitchFamily="18" charset="0"/>
                <a:ea typeface="Cambria Math" pitchFamily="18" charset="0"/>
                <a:cs typeface="Cambria Math" pitchFamily="18" charset="0"/>
              </a:rPr>
              <a:t>загальної </a:t>
            </a:r>
            <a:r>
              <a:rPr lang="en-US" sz="2400" b="1">
                <a:solidFill>
                  <a:srgbClr val="FF0000"/>
                </a:solidFill>
                <a:latin typeface="Cambria Math" pitchFamily="18" charset="0"/>
                <a:ea typeface="Cambria Math" pitchFamily="18" charset="0"/>
                <a:cs typeface="Cambria Math" pitchFamily="18" charset="0"/>
              </a:rPr>
              <a:t> </a:t>
            </a:r>
            <a:r>
              <a:rPr lang="uk-UA" sz="2400" b="1">
                <a:solidFill>
                  <a:srgbClr val="FF0000"/>
                </a:solidFill>
                <a:latin typeface="Cambria Math" pitchFamily="18" charset="0"/>
                <a:ea typeface="Cambria Math" pitchFamily="18" charset="0"/>
                <a:cs typeface="Cambria Math" pitchFamily="18" charset="0"/>
              </a:rPr>
              <a:t>середньої </a:t>
            </a:r>
            <a:r>
              <a:rPr lang="en-US" sz="2400" b="1">
                <a:solidFill>
                  <a:srgbClr val="FF0000"/>
                </a:solidFill>
                <a:latin typeface="Cambria Math" pitchFamily="18" charset="0"/>
                <a:ea typeface="Cambria Math" pitchFamily="18" charset="0"/>
                <a:cs typeface="Cambria Math" pitchFamily="18" charset="0"/>
              </a:rPr>
              <a:t> </a:t>
            </a:r>
            <a:r>
              <a:rPr lang="uk-UA" sz="2400" b="1">
                <a:solidFill>
                  <a:srgbClr val="FF0000"/>
                </a:solidFill>
                <a:latin typeface="Cambria Math" pitchFamily="18" charset="0"/>
                <a:ea typeface="Cambria Math" pitchFamily="18" charset="0"/>
                <a:cs typeface="Cambria Math" pitchFamily="18" charset="0"/>
              </a:rPr>
              <a:t>освіти</a:t>
            </a:r>
          </a:p>
          <a:p>
            <a:pPr algn="ctr">
              <a:lnSpc>
                <a:spcPct val="70000"/>
              </a:lnSpc>
              <a:spcBef>
                <a:spcPts val="900"/>
              </a:spcBef>
              <a:buClrTx/>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uk-UA" sz="2400" b="1" u="sng">
                <a:solidFill>
                  <a:srgbClr val="002060"/>
                </a:solidFill>
                <a:latin typeface="Cambria Math" pitchFamily="18" charset="0"/>
                <a:ea typeface="Cambria Math" pitchFamily="18" charset="0"/>
                <a:cs typeface="Cambria Math" pitchFamily="18" charset="0"/>
              </a:rPr>
              <a:t>з 1 вересня  по 30 червня </a:t>
            </a:r>
            <a:r>
              <a:rPr lang="uk-UA" sz="2400" b="1">
                <a:solidFill>
                  <a:srgbClr val="002060"/>
                </a:solidFill>
                <a:latin typeface="Cambria Math" pitchFamily="18" charset="0"/>
                <a:ea typeface="Cambria Math" pitchFamily="18" charset="0"/>
                <a:cs typeface="Cambria Math" pitchFamily="18" charset="0"/>
              </a:rPr>
              <a:t>(упродовж навчального року)</a:t>
            </a:r>
          </a:p>
          <a:p>
            <a:pPr algn="ctr">
              <a:lnSpc>
                <a:spcPct val="70000"/>
              </a:lnSpc>
              <a:spcBef>
                <a:spcPts val="300"/>
              </a:spcBef>
              <a:buClrTx/>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endParaRPr lang="uk-UA" sz="800" b="1">
              <a:solidFill>
                <a:srgbClr val="002060"/>
              </a:solidFill>
              <a:latin typeface="Cambria Math" pitchFamily="18" charset="0"/>
              <a:ea typeface="Cambria Math" pitchFamily="18" charset="0"/>
              <a:cs typeface="Cambria Math" pitchFamily="18" charset="0"/>
            </a:endParaRPr>
          </a:p>
          <a:p>
            <a:pPr algn="ctr">
              <a:lnSpc>
                <a:spcPct val="70000"/>
              </a:lnSpc>
              <a:spcBef>
                <a:spcPts val="800"/>
              </a:spcBef>
              <a:buClrTx/>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uk-UA" sz="2400" b="1">
                <a:solidFill>
                  <a:srgbClr val="FF0000"/>
                </a:solidFill>
                <a:latin typeface="Cambria Math" pitchFamily="18" charset="0"/>
                <a:ea typeface="Cambria Math" pitchFamily="18" charset="0"/>
                <a:cs typeface="Cambria Math" pitchFamily="18" charset="0"/>
              </a:rPr>
              <a:t>мають право  пільгового  проїзду  </a:t>
            </a:r>
            <a:r>
              <a:rPr lang="uk-UA" sz="2400" b="1">
                <a:solidFill>
                  <a:srgbClr val="002060"/>
                </a:solidFill>
                <a:latin typeface="Cambria Math" pitchFamily="18" charset="0"/>
                <a:ea typeface="Cambria Math" pitchFamily="18" charset="0"/>
                <a:cs typeface="Cambria Math" pitchFamily="18" charset="0"/>
              </a:rPr>
              <a:t>в  м. Харкові</a:t>
            </a:r>
          </a:p>
          <a:p>
            <a:pPr algn="ctr">
              <a:lnSpc>
                <a:spcPct val="70000"/>
              </a:lnSpc>
              <a:spcBef>
                <a:spcPts val="300"/>
              </a:spcBef>
              <a:buClrTx/>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endParaRPr lang="uk-UA" sz="800" b="1">
              <a:solidFill>
                <a:srgbClr val="002060"/>
              </a:solidFill>
              <a:latin typeface="Cambria Math" pitchFamily="18" charset="0"/>
              <a:ea typeface="Cambria Math" pitchFamily="18" charset="0"/>
              <a:cs typeface="Cambria Math" pitchFamily="18" charset="0"/>
            </a:endParaRPr>
          </a:p>
          <a:p>
            <a:pPr algn="ctr">
              <a:lnSpc>
                <a:spcPct val="70000"/>
              </a:lnSpc>
              <a:spcBef>
                <a:spcPts val="700"/>
              </a:spcBef>
              <a:buClrTx/>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uk-UA" sz="2400" b="1">
                <a:solidFill>
                  <a:srgbClr val="002060"/>
                </a:solidFill>
                <a:latin typeface="Cambria Math" pitchFamily="18" charset="0"/>
                <a:ea typeface="Cambria Math" pitchFamily="18" charset="0"/>
                <a:cs typeface="Cambria Math" pitchFamily="18" charset="0"/>
              </a:rPr>
              <a:t>у </a:t>
            </a:r>
            <a:r>
              <a:rPr lang="uk-UA" sz="2400" b="1" u="sng">
                <a:solidFill>
                  <a:srgbClr val="FF0000"/>
                </a:solidFill>
                <a:latin typeface="Cambria Math" pitchFamily="18" charset="0"/>
                <a:ea typeface="Cambria Math" pitchFamily="18" charset="0"/>
                <a:cs typeface="Cambria Math" pitchFamily="18" charset="0"/>
              </a:rPr>
              <a:t>трамваї, тролейбусі</a:t>
            </a:r>
          </a:p>
          <a:p>
            <a:pPr algn="ctr">
              <a:lnSpc>
                <a:spcPct val="70000"/>
              </a:lnSpc>
              <a:spcBef>
                <a:spcPts val="700"/>
              </a:spcBef>
              <a:buClrTx/>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uk-UA" sz="2400">
                <a:solidFill>
                  <a:srgbClr val="002060"/>
                </a:solidFill>
                <a:latin typeface="Cambria Math" pitchFamily="18" charset="0"/>
                <a:ea typeface="Cambria Math" pitchFamily="18" charset="0"/>
                <a:cs typeface="Cambria Math" pitchFamily="18" charset="0"/>
              </a:rPr>
              <a:t> </a:t>
            </a:r>
            <a:r>
              <a:rPr lang="uk-UA" sz="2400">
                <a:solidFill>
                  <a:srgbClr val="002060"/>
                </a:solidFill>
                <a:latin typeface="Times New Roman" pitchFamily="18" charset="0"/>
                <a:cs typeface="Times New Roman" pitchFamily="18" charset="0"/>
              </a:rPr>
              <a:t>вартість квитка складає у 2-х видах транспорту</a:t>
            </a:r>
          </a:p>
          <a:p>
            <a:pPr algn="ctr">
              <a:lnSpc>
                <a:spcPct val="70000"/>
              </a:lnSpc>
              <a:spcBef>
                <a:spcPts val="700"/>
              </a:spcBef>
              <a:buClrTx/>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uk-UA" sz="2400">
                <a:solidFill>
                  <a:srgbClr val="002060"/>
                </a:solidFill>
                <a:latin typeface="Times New Roman" pitchFamily="18" charset="0"/>
                <a:cs typeface="Times New Roman" pitchFamily="18" charset="0"/>
              </a:rPr>
              <a:t>(трамвай та тролейбус) </a:t>
            </a:r>
            <a:r>
              <a:rPr lang="uk-UA" sz="2400" b="1">
                <a:solidFill>
                  <a:srgbClr val="FF0000"/>
                </a:solidFill>
                <a:latin typeface="Times New Roman" pitchFamily="18" charset="0"/>
                <a:cs typeface="Times New Roman" pitchFamily="18" charset="0"/>
              </a:rPr>
              <a:t>20 грн (15 + 5) </a:t>
            </a:r>
            <a:r>
              <a:rPr lang="uk-UA" sz="2400">
                <a:solidFill>
                  <a:srgbClr val="002060"/>
                </a:solidFill>
                <a:latin typeface="Times New Roman" pitchFamily="18" charset="0"/>
                <a:cs typeface="Times New Roman" pitchFamily="18" charset="0"/>
              </a:rPr>
              <a:t>на місяць,</a:t>
            </a:r>
          </a:p>
          <a:p>
            <a:pPr algn="ctr">
              <a:lnSpc>
                <a:spcPct val="70000"/>
              </a:lnSpc>
              <a:spcBef>
                <a:spcPts val="700"/>
              </a:spcBef>
              <a:buClrTx/>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uk-UA" sz="2400">
                <a:solidFill>
                  <a:srgbClr val="002060"/>
                </a:solidFill>
                <a:latin typeface="Times New Roman" pitchFamily="18" charset="0"/>
                <a:cs typeface="Times New Roman" pitchFamily="18" charset="0"/>
              </a:rPr>
              <a:t>в одному виду транспорту – </a:t>
            </a:r>
            <a:r>
              <a:rPr lang="uk-UA" sz="2400" b="1">
                <a:solidFill>
                  <a:srgbClr val="FF0000"/>
                </a:solidFill>
                <a:latin typeface="Times New Roman" pitchFamily="18" charset="0"/>
                <a:cs typeface="Times New Roman" pitchFamily="18" charset="0"/>
              </a:rPr>
              <a:t>15 грн</a:t>
            </a:r>
          </a:p>
          <a:p>
            <a:pPr algn="ctr">
              <a:lnSpc>
                <a:spcPct val="70000"/>
              </a:lnSpc>
              <a:spcBef>
                <a:spcPts val="700"/>
              </a:spcBef>
              <a:buClrTx/>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endParaRPr lang="uk-UA" sz="800" b="1">
              <a:solidFill>
                <a:srgbClr val="FF0000"/>
              </a:solidFill>
              <a:latin typeface="Cambria Math" pitchFamily="18" charset="0"/>
              <a:ea typeface="Cambria Math" pitchFamily="18" charset="0"/>
              <a:cs typeface="Cambria Math" pitchFamily="18" charset="0"/>
            </a:endParaRPr>
          </a:p>
          <a:p>
            <a:pPr algn="ctr">
              <a:lnSpc>
                <a:spcPct val="70000"/>
              </a:lnSpc>
              <a:spcBef>
                <a:spcPts val="700"/>
              </a:spcBef>
              <a:buClrTx/>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uk-UA" sz="2400" b="1">
                <a:solidFill>
                  <a:srgbClr val="FF0000"/>
                </a:solidFill>
                <a:latin typeface="Cambria Math" pitchFamily="18" charset="0"/>
                <a:ea typeface="Cambria Math" pitchFamily="18" charset="0"/>
                <a:cs typeface="Cambria Math" pitchFamily="18" charset="0"/>
              </a:rPr>
              <a:t>кількість поїздок  - </a:t>
            </a:r>
            <a:r>
              <a:rPr lang="uk-UA" sz="2400" b="1" u="sng">
                <a:solidFill>
                  <a:srgbClr val="FF0000"/>
                </a:solidFill>
                <a:latin typeface="Cambria Math" pitchFamily="18" charset="0"/>
                <a:ea typeface="Cambria Math" pitchFamily="18" charset="0"/>
                <a:cs typeface="Cambria Math" pitchFamily="18" charset="0"/>
              </a:rPr>
              <a:t>не обмежена</a:t>
            </a:r>
          </a:p>
          <a:p>
            <a:pPr algn="ctr">
              <a:lnSpc>
                <a:spcPct val="70000"/>
              </a:lnSpc>
              <a:spcBef>
                <a:spcPts val="200"/>
              </a:spcBef>
              <a:buClrTx/>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endParaRPr lang="uk-UA" sz="800" b="1">
              <a:solidFill>
                <a:srgbClr val="002060"/>
              </a:solidFill>
              <a:latin typeface="Cambria Math" pitchFamily="18" charset="0"/>
              <a:ea typeface="Cambria Math" pitchFamily="18" charset="0"/>
              <a:cs typeface="Cambria Math" pitchFamily="18" charset="0"/>
            </a:endParaRPr>
          </a:p>
          <a:p>
            <a:pPr algn="ctr">
              <a:lnSpc>
                <a:spcPct val="70000"/>
              </a:lnSpc>
              <a:spcBef>
                <a:spcPts val="675"/>
              </a:spcBef>
              <a:buClrTx/>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endParaRPr lang="uk-UA" sz="2400" b="1">
              <a:solidFill>
                <a:srgbClr val="002060"/>
              </a:solidFill>
              <a:latin typeface="Cambria Math" pitchFamily="18" charset="0"/>
              <a:ea typeface="Cambria Math" pitchFamily="18" charset="0"/>
              <a:cs typeface="Cambria Math" pitchFamily="18" charset="0"/>
            </a:endParaRPr>
          </a:p>
          <a:p>
            <a:pPr algn="ctr">
              <a:lnSpc>
                <a:spcPct val="70000"/>
              </a:lnSpc>
              <a:spcBef>
                <a:spcPts val="675"/>
              </a:spcBef>
              <a:buClrTx/>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uk-UA" sz="2400" b="1">
                <a:solidFill>
                  <a:srgbClr val="002060"/>
                </a:solidFill>
                <a:latin typeface="Cambria Math" pitchFamily="18" charset="0"/>
                <a:ea typeface="Cambria Math" pitchFamily="18" charset="0"/>
                <a:cs typeface="Cambria Math" pitchFamily="18" charset="0"/>
              </a:rPr>
              <a:t>у </a:t>
            </a:r>
            <a:r>
              <a:rPr lang="uk-UA" sz="2400" b="1" u="sng">
                <a:solidFill>
                  <a:srgbClr val="FF0000"/>
                </a:solidFill>
                <a:latin typeface="Cambria Math" pitchFamily="18" charset="0"/>
                <a:ea typeface="Cambria Math" pitchFamily="18" charset="0"/>
                <a:cs typeface="Cambria Math" pitchFamily="18" charset="0"/>
              </a:rPr>
              <a:t>метрополітені</a:t>
            </a:r>
            <a:r>
              <a:rPr lang="uk-UA" sz="2400" b="1">
                <a:solidFill>
                  <a:srgbClr val="FF0000"/>
                </a:solidFill>
                <a:latin typeface="Cambria Math" pitchFamily="18" charset="0"/>
                <a:ea typeface="Cambria Math" pitchFamily="18" charset="0"/>
                <a:cs typeface="Cambria Math" pitchFamily="18" charset="0"/>
              </a:rPr>
              <a:t> </a:t>
            </a:r>
            <a:r>
              <a:rPr lang="uk-UA" sz="2400" b="1">
                <a:solidFill>
                  <a:srgbClr val="002060"/>
                </a:solidFill>
                <a:latin typeface="Cambria Math" pitchFamily="18" charset="0"/>
                <a:ea typeface="Cambria Math" pitchFamily="18" charset="0"/>
                <a:cs typeface="Cambria Math" pitchFamily="18" charset="0"/>
              </a:rPr>
              <a:t>(до </a:t>
            </a:r>
            <a:r>
              <a:rPr lang="uk-UA" sz="2400" b="1">
                <a:solidFill>
                  <a:srgbClr val="FF0000"/>
                </a:solidFill>
                <a:latin typeface="Cambria Math" pitchFamily="18" charset="0"/>
                <a:ea typeface="Cambria Math" pitchFamily="18" charset="0"/>
                <a:cs typeface="Cambria Math" pitchFamily="18" charset="0"/>
              </a:rPr>
              <a:t>50</a:t>
            </a:r>
            <a:r>
              <a:rPr lang="uk-UA" sz="2400" b="1">
                <a:solidFill>
                  <a:srgbClr val="002060"/>
                </a:solidFill>
                <a:latin typeface="Cambria Math" pitchFamily="18" charset="0"/>
                <a:ea typeface="Cambria Math" pitchFamily="18" charset="0"/>
                <a:cs typeface="Cambria Math" pitchFamily="18" charset="0"/>
              </a:rPr>
              <a:t> поїздок на місяць) </a:t>
            </a:r>
          </a:p>
          <a:p>
            <a:pPr algn="ctr">
              <a:lnSpc>
                <a:spcPct val="70000"/>
              </a:lnSpc>
              <a:spcBef>
                <a:spcPts val="675"/>
              </a:spcBef>
              <a:buClrTx/>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uk-UA" sz="2400" b="1">
                <a:solidFill>
                  <a:srgbClr val="002060"/>
                </a:solidFill>
                <a:latin typeface="Cambria Math" pitchFamily="18" charset="0"/>
                <a:ea typeface="Cambria Math" pitchFamily="18" charset="0"/>
                <a:cs typeface="Cambria Math" pitchFamily="18" charset="0"/>
              </a:rPr>
              <a:t>- у розмірі </a:t>
            </a:r>
            <a:r>
              <a:rPr lang="uk-UA" sz="2400" b="1">
                <a:solidFill>
                  <a:srgbClr val="FF0000"/>
                </a:solidFill>
                <a:latin typeface="Cambria Math" pitchFamily="18" charset="0"/>
                <a:ea typeface="Cambria Math" pitchFamily="18" charset="0"/>
                <a:cs typeface="Cambria Math" pitchFamily="18" charset="0"/>
              </a:rPr>
              <a:t>50%</a:t>
            </a:r>
            <a:r>
              <a:rPr lang="uk-UA" sz="2400" b="1">
                <a:solidFill>
                  <a:srgbClr val="002060"/>
                </a:solidFill>
                <a:latin typeface="Cambria Math" pitchFamily="18" charset="0"/>
                <a:ea typeface="Cambria Math" pitchFamily="18" charset="0"/>
                <a:cs typeface="Cambria Math" pitchFamily="18" charset="0"/>
              </a:rPr>
              <a:t> вартості проїзду </a:t>
            </a:r>
          </a:p>
          <a:p>
            <a:pPr algn="ctr">
              <a:lnSpc>
                <a:spcPct val="70000"/>
              </a:lnSpc>
              <a:spcBef>
                <a:spcPts val="200"/>
              </a:spcBef>
              <a:buClrTx/>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endParaRPr lang="uk-UA" sz="800" b="1">
              <a:solidFill>
                <a:srgbClr val="002060"/>
              </a:solidFill>
              <a:latin typeface="Cambria Math" pitchFamily="18" charset="0"/>
              <a:ea typeface="Cambria Math" pitchFamily="18" charset="0"/>
              <a:cs typeface="Cambria Math" pitchFamily="18" charset="0"/>
            </a:endParaRPr>
          </a:p>
          <a:p>
            <a:pPr algn="just">
              <a:lnSpc>
                <a:spcPct val="70000"/>
              </a:lnSpc>
              <a:spcBef>
                <a:spcPts val="675"/>
              </a:spcBef>
              <a:buClrTx/>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endParaRPr lang="uk-UA" sz="2700">
              <a:solidFill>
                <a:srgbClr val="002060"/>
              </a:solidFill>
              <a:latin typeface="Cambria Math" pitchFamily="18" charset="0"/>
              <a:ea typeface="Cambria Math" pitchFamily="18" charset="0"/>
              <a:cs typeface="Cambria Math" pitchFamily="18" charset="0"/>
            </a:endParaRPr>
          </a:p>
          <a:p>
            <a:pPr algn="just">
              <a:lnSpc>
                <a:spcPct val="70000"/>
              </a:lnSpc>
              <a:spcBef>
                <a:spcPts val="675"/>
              </a:spcBef>
              <a:buClrTx/>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endParaRPr lang="uk-UA" sz="2700">
              <a:solidFill>
                <a:srgbClr val="002060"/>
              </a:solidFill>
              <a:latin typeface="Cambria Math" pitchFamily="18" charset="0"/>
              <a:ea typeface="Cambria Math" pitchFamily="18" charset="0"/>
              <a:cs typeface="Cambria Math" pitchFamily="18" charset="0"/>
            </a:endParaRPr>
          </a:p>
        </p:txBody>
      </p:sp>
      <p:pic>
        <p:nvPicPr>
          <p:cNvPr id="3076" name="Picture 3"/>
          <p:cNvPicPr>
            <a:picLocks noChangeAspect="1" noChangeArrowheads="1"/>
          </p:cNvPicPr>
          <p:nvPr/>
        </p:nvPicPr>
        <p:blipFill>
          <a:blip r:embed="rId3" cstate="print"/>
          <a:srcRect/>
          <a:stretch>
            <a:fillRect/>
          </a:stretch>
        </p:blipFill>
        <p:spPr bwMode="auto">
          <a:xfrm>
            <a:off x="431800" y="331788"/>
            <a:ext cx="2549525" cy="1323975"/>
          </a:xfrm>
          <a:prstGeom prst="rect">
            <a:avLst/>
          </a:prstGeom>
          <a:noFill/>
          <a:ln w="9525">
            <a:noFill/>
            <a:round/>
            <a:headEnd/>
            <a:tailEnd/>
          </a:ln>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0" y="476250"/>
            <a:ext cx="8928100" cy="3370263"/>
          </a:xfrm>
          <a:prstGeom prst="rect">
            <a:avLst/>
          </a:prstGeom>
          <a:noFill/>
          <a:ln w="9525">
            <a:noFill/>
            <a:round/>
            <a:headEnd/>
            <a:tailEnd/>
          </a:ln>
        </p:spPr>
        <p:txBody>
          <a:bodyPr/>
          <a:lstStyle/>
          <a:p>
            <a:pPr algn="ctr">
              <a:lnSpc>
                <a:spcPct val="70000"/>
              </a:lnSpc>
              <a:spcBef>
                <a:spcPts val="675"/>
              </a:spcBef>
              <a:buClrTx/>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uk-UA" sz="2700" b="1">
                <a:solidFill>
                  <a:srgbClr val="002060"/>
                </a:solidFill>
                <a:latin typeface="Cambria Math" pitchFamily="18" charset="0"/>
                <a:ea typeface="Cambria Math" pitchFamily="18" charset="0"/>
                <a:cs typeface="Cambria Math" pitchFamily="18" charset="0"/>
              </a:rPr>
              <a:t>Учні </a:t>
            </a:r>
            <a:r>
              <a:rPr lang="en-US" sz="2700" b="1">
                <a:solidFill>
                  <a:srgbClr val="002060"/>
                </a:solidFill>
                <a:latin typeface="Cambria Math" pitchFamily="18" charset="0"/>
                <a:ea typeface="Cambria Math" pitchFamily="18" charset="0"/>
                <a:cs typeface="Cambria Math" pitchFamily="18" charset="0"/>
              </a:rPr>
              <a:t> </a:t>
            </a:r>
            <a:r>
              <a:rPr lang="uk-UA" sz="2700" b="1">
                <a:solidFill>
                  <a:srgbClr val="002060"/>
                </a:solidFill>
                <a:latin typeface="Cambria Math" pitchFamily="18" charset="0"/>
                <a:ea typeface="Cambria Math" pitchFamily="18" charset="0"/>
                <a:cs typeface="Cambria Math" pitchFamily="18" charset="0"/>
              </a:rPr>
              <a:t>1-11-х класів</a:t>
            </a:r>
          </a:p>
          <a:p>
            <a:pPr algn="ctr">
              <a:lnSpc>
                <a:spcPct val="70000"/>
              </a:lnSpc>
              <a:spcBef>
                <a:spcPts val="675"/>
              </a:spcBef>
              <a:buClrTx/>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uk-UA" sz="2700" b="1">
                <a:solidFill>
                  <a:srgbClr val="002060"/>
                </a:solidFill>
                <a:latin typeface="Cambria Math" pitchFamily="18" charset="0"/>
                <a:ea typeface="Cambria Math" pitchFamily="18" charset="0"/>
                <a:cs typeface="Cambria Math" pitchFamily="18" charset="0"/>
              </a:rPr>
              <a:t>закладів </a:t>
            </a:r>
            <a:r>
              <a:rPr lang="en-US" sz="2700" b="1">
                <a:solidFill>
                  <a:srgbClr val="002060"/>
                </a:solidFill>
                <a:latin typeface="Cambria Math" pitchFamily="18" charset="0"/>
                <a:ea typeface="Cambria Math" pitchFamily="18" charset="0"/>
                <a:cs typeface="Cambria Math" pitchFamily="18" charset="0"/>
              </a:rPr>
              <a:t> </a:t>
            </a:r>
            <a:r>
              <a:rPr lang="uk-UA" sz="2700" b="1">
                <a:solidFill>
                  <a:srgbClr val="002060"/>
                </a:solidFill>
                <a:latin typeface="Cambria Math" pitchFamily="18" charset="0"/>
                <a:ea typeface="Cambria Math" pitchFamily="18" charset="0"/>
                <a:cs typeface="Cambria Math" pitchFamily="18" charset="0"/>
              </a:rPr>
              <a:t>загальної </a:t>
            </a:r>
            <a:r>
              <a:rPr lang="en-US" sz="2700" b="1">
                <a:solidFill>
                  <a:srgbClr val="002060"/>
                </a:solidFill>
                <a:latin typeface="Cambria Math" pitchFamily="18" charset="0"/>
                <a:ea typeface="Cambria Math" pitchFamily="18" charset="0"/>
                <a:cs typeface="Cambria Math" pitchFamily="18" charset="0"/>
              </a:rPr>
              <a:t> </a:t>
            </a:r>
            <a:r>
              <a:rPr lang="uk-UA" sz="2700" b="1">
                <a:solidFill>
                  <a:srgbClr val="002060"/>
                </a:solidFill>
                <a:latin typeface="Cambria Math" pitchFamily="18" charset="0"/>
                <a:ea typeface="Cambria Math" pitchFamily="18" charset="0"/>
                <a:cs typeface="Cambria Math" pitchFamily="18" charset="0"/>
              </a:rPr>
              <a:t>середньої </a:t>
            </a:r>
            <a:r>
              <a:rPr lang="en-US" sz="2700" b="1">
                <a:solidFill>
                  <a:srgbClr val="002060"/>
                </a:solidFill>
                <a:latin typeface="Cambria Math" pitchFamily="18" charset="0"/>
                <a:ea typeface="Cambria Math" pitchFamily="18" charset="0"/>
                <a:cs typeface="Cambria Math" pitchFamily="18" charset="0"/>
              </a:rPr>
              <a:t> </a:t>
            </a:r>
            <a:r>
              <a:rPr lang="uk-UA" sz="2700" b="1">
                <a:solidFill>
                  <a:srgbClr val="002060"/>
                </a:solidFill>
                <a:latin typeface="Cambria Math" pitchFamily="18" charset="0"/>
                <a:ea typeface="Cambria Math" pitchFamily="18" charset="0"/>
                <a:cs typeface="Cambria Math" pitchFamily="18" charset="0"/>
              </a:rPr>
              <a:t>освіти</a:t>
            </a:r>
          </a:p>
          <a:p>
            <a:pPr algn="ctr">
              <a:lnSpc>
                <a:spcPct val="70000"/>
              </a:lnSpc>
              <a:spcBef>
                <a:spcPts val="800"/>
              </a:spcBef>
              <a:buClrTx/>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uk-UA" sz="3200" b="1">
                <a:solidFill>
                  <a:srgbClr val="FF0000"/>
                </a:solidFill>
                <a:latin typeface="Cambria Math" pitchFamily="18" charset="0"/>
                <a:ea typeface="Cambria Math" pitchFamily="18" charset="0"/>
                <a:cs typeface="Cambria Math" pitchFamily="18" charset="0"/>
              </a:rPr>
              <a:t>користуються  правом  пільгового  проїзду </a:t>
            </a:r>
          </a:p>
          <a:p>
            <a:pPr algn="ctr">
              <a:lnSpc>
                <a:spcPct val="70000"/>
              </a:lnSpc>
              <a:spcBef>
                <a:spcPts val="800"/>
              </a:spcBef>
              <a:buClrTx/>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uk-UA" sz="3200" b="1">
                <a:solidFill>
                  <a:srgbClr val="002060"/>
                </a:solidFill>
                <a:latin typeface="Cambria Math" pitchFamily="18" charset="0"/>
                <a:ea typeface="Cambria Math" pitchFamily="18" charset="0"/>
                <a:cs typeface="Cambria Math" pitchFamily="18" charset="0"/>
              </a:rPr>
              <a:t>в  метро, трамваї, тролейбусі в м. Харкові</a:t>
            </a:r>
          </a:p>
          <a:p>
            <a:pPr algn="ctr">
              <a:lnSpc>
                <a:spcPct val="70000"/>
              </a:lnSpc>
              <a:spcBef>
                <a:spcPts val="675"/>
              </a:spcBef>
              <a:buClrTx/>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endParaRPr lang="en-US" sz="2700" b="1">
              <a:solidFill>
                <a:srgbClr val="002060"/>
              </a:solidFill>
              <a:latin typeface="Cambria Math" pitchFamily="18" charset="0"/>
              <a:ea typeface="Cambria Math" pitchFamily="18" charset="0"/>
              <a:cs typeface="Cambria Math" pitchFamily="18" charset="0"/>
            </a:endParaRPr>
          </a:p>
          <a:p>
            <a:pPr algn="ctr">
              <a:lnSpc>
                <a:spcPct val="70000"/>
              </a:lnSpc>
              <a:spcBef>
                <a:spcPts val="675"/>
              </a:spcBef>
              <a:buClrTx/>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uk-UA" sz="2700" b="1">
                <a:solidFill>
                  <a:srgbClr val="002060"/>
                </a:solidFill>
                <a:latin typeface="Cambria Math" pitchFamily="18" charset="0"/>
                <a:ea typeface="Cambria Math" pitchFamily="18" charset="0"/>
                <a:cs typeface="Cambria Math" pitchFamily="18" charset="0"/>
              </a:rPr>
              <a:t>за постійним місячним пільговим квитком</a:t>
            </a:r>
          </a:p>
          <a:p>
            <a:pPr algn="ctr">
              <a:lnSpc>
                <a:spcPct val="70000"/>
              </a:lnSpc>
              <a:spcBef>
                <a:spcPts val="675"/>
              </a:spcBef>
              <a:buClrTx/>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uk-UA" sz="2700" b="1">
                <a:solidFill>
                  <a:srgbClr val="002060"/>
                </a:solidFill>
                <a:latin typeface="Cambria Math" pitchFamily="18" charset="0"/>
                <a:ea typeface="Cambria Math" pitchFamily="18" charset="0"/>
                <a:cs typeface="Cambria Math" pitchFamily="18" charset="0"/>
              </a:rPr>
              <a:t> у вигляді </a:t>
            </a:r>
            <a:r>
              <a:rPr lang="uk-UA" sz="2700" b="1" u="sng">
                <a:solidFill>
                  <a:srgbClr val="FF0000"/>
                </a:solidFill>
                <a:latin typeface="Cambria Math" pitchFamily="18" charset="0"/>
                <a:ea typeface="Cambria Math" pitchFamily="18" charset="0"/>
                <a:cs typeface="Cambria Math" pitchFamily="18" charset="0"/>
              </a:rPr>
              <a:t>електронного  квитка</a:t>
            </a:r>
            <a:r>
              <a:rPr lang="uk-UA" sz="2700" b="1">
                <a:solidFill>
                  <a:srgbClr val="FF0000"/>
                </a:solidFill>
                <a:latin typeface="Cambria Math" pitchFamily="18" charset="0"/>
                <a:ea typeface="Cambria Math" pitchFamily="18" charset="0"/>
                <a:cs typeface="Cambria Math" pitchFamily="18" charset="0"/>
              </a:rPr>
              <a:t>  </a:t>
            </a:r>
            <a:r>
              <a:rPr lang="uk-UA" sz="2700" b="1">
                <a:solidFill>
                  <a:srgbClr val="002060"/>
                </a:solidFill>
                <a:latin typeface="Cambria Math" pitchFamily="18" charset="0"/>
                <a:ea typeface="Cambria Math" pitchFamily="18" charset="0"/>
                <a:cs typeface="Cambria Math" pitchFamily="18" charset="0"/>
              </a:rPr>
              <a:t>для пільгового проїзду</a:t>
            </a:r>
          </a:p>
          <a:p>
            <a:pPr algn="ctr">
              <a:lnSpc>
                <a:spcPct val="70000"/>
              </a:lnSpc>
              <a:spcBef>
                <a:spcPts val="675"/>
              </a:spcBef>
              <a:buClrTx/>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uk-UA" sz="2700" b="1">
                <a:solidFill>
                  <a:srgbClr val="002060"/>
                </a:solidFill>
                <a:latin typeface="Cambria Math" pitchFamily="18" charset="0"/>
                <a:ea typeface="Cambria Math" pitchFamily="18" charset="0"/>
                <a:cs typeface="Cambria Math" pitchFamily="18" charset="0"/>
              </a:rPr>
              <a:t>та  наявності </a:t>
            </a:r>
            <a:r>
              <a:rPr lang="uk-UA" sz="2700" b="1" u="sng">
                <a:solidFill>
                  <a:srgbClr val="FF0000"/>
                </a:solidFill>
                <a:latin typeface="Cambria Math" pitchFamily="18" charset="0"/>
                <a:ea typeface="Cambria Math" pitchFamily="18" charset="0"/>
                <a:cs typeface="Cambria Math" pitchFamily="18" charset="0"/>
              </a:rPr>
              <a:t>учнівського квитка</a:t>
            </a:r>
          </a:p>
          <a:p>
            <a:pPr algn="just">
              <a:lnSpc>
                <a:spcPct val="70000"/>
              </a:lnSpc>
              <a:spcBef>
                <a:spcPts val="675"/>
              </a:spcBef>
              <a:buClrTx/>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endParaRPr lang="uk-UA" sz="2700">
              <a:solidFill>
                <a:srgbClr val="002060"/>
              </a:solidFill>
              <a:latin typeface="Cambria Math" pitchFamily="18" charset="0"/>
              <a:ea typeface="Cambria Math" pitchFamily="18" charset="0"/>
              <a:cs typeface="Cambria Math" pitchFamily="18" charset="0"/>
            </a:endParaRPr>
          </a:p>
          <a:p>
            <a:pPr algn="just">
              <a:lnSpc>
                <a:spcPct val="70000"/>
              </a:lnSpc>
              <a:spcBef>
                <a:spcPts val="675"/>
              </a:spcBef>
              <a:buClrTx/>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endParaRPr lang="uk-UA" sz="2700">
              <a:solidFill>
                <a:srgbClr val="002060"/>
              </a:solidFill>
              <a:latin typeface="Cambria Math" pitchFamily="18" charset="0"/>
              <a:ea typeface="Cambria Math" pitchFamily="18" charset="0"/>
              <a:cs typeface="Cambria Math" pitchFamily="18" charset="0"/>
            </a:endParaRPr>
          </a:p>
        </p:txBody>
      </p:sp>
      <p:pic>
        <p:nvPicPr>
          <p:cNvPr id="4099" name="Picture 5"/>
          <p:cNvPicPr>
            <a:picLocks noChangeAspect="1" noChangeArrowheads="1"/>
          </p:cNvPicPr>
          <p:nvPr/>
        </p:nvPicPr>
        <p:blipFill>
          <a:blip r:embed="rId3" cstate="print"/>
          <a:srcRect/>
          <a:stretch>
            <a:fillRect/>
          </a:stretch>
        </p:blipFill>
        <p:spPr bwMode="auto">
          <a:xfrm>
            <a:off x="1116013" y="4076700"/>
            <a:ext cx="2743200" cy="1857375"/>
          </a:xfrm>
          <a:prstGeom prst="rect">
            <a:avLst/>
          </a:prstGeom>
          <a:noFill/>
          <a:ln w="9525">
            <a:noFill/>
            <a:miter lim="800000"/>
            <a:headEnd/>
            <a:tailEnd/>
          </a:ln>
        </p:spPr>
      </p:pic>
      <p:pic>
        <p:nvPicPr>
          <p:cNvPr id="4100" name="Picture 5"/>
          <p:cNvPicPr>
            <a:picLocks noChangeAspect="1" noChangeArrowheads="1"/>
          </p:cNvPicPr>
          <p:nvPr/>
        </p:nvPicPr>
        <p:blipFill>
          <a:blip r:embed="rId4" cstate="print"/>
          <a:srcRect/>
          <a:stretch>
            <a:fillRect/>
          </a:stretch>
        </p:blipFill>
        <p:spPr bwMode="auto">
          <a:xfrm>
            <a:off x="4787900" y="3860800"/>
            <a:ext cx="3009900" cy="2389188"/>
          </a:xfrm>
          <a:prstGeom prst="rect">
            <a:avLst/>
          </a:prstGeom>
          <a:noFill/>
          <a:ln w="9525">
            <a:noFill/>
            <a:miter lim="800000"/>
            <a:headEnd/>
            <a:tailEnd/>
          </a:ln>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214313" y="188913"/>
            <a:ext cx="5500687" cy="1295400"/>
          </a:xfrm>
          <a:prstGeom prst="rect">
            <a:avLst/>
          </a:prstGeom>
          <a:noFill/>
          <a:ln w="9525">
            <a:noFill/>
            <a:round/>
            <a:headEnd/>
            <a:tailEnd/>
          </a:ln>
        </p:spPr>
        <p:txBody>
          <a:bodyPr anchor="ctr"/>
          <a:lstStyle/>
          <a:p>
            <a:pPr algn="r">
              <a:lnSpc>
                <a:spcPct val="7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uk-UA" sz="2400" b="1">
                <a:solidFill>
                  <a:srgbClr val="002060"/>
                </a:solidFill>
                <a:latin typeface="Cambria Math" pitchFamily="18" charset="0"/>
                <a:ea typeface="Cambria Math" pitchFamily="18" charset="0"/>
                <a:cs typeface="Cambria Math" pitchFamily="18" charset="0"/>
              </a:rPr>
              <a:t>Учні </a:t>
            </a:r>
            <a:r>
              <a:rPr lang="en-US" sz="2400" b="1">
                <a:solidFill>
                  <a:srgbClr val="002060"/>
                </a:solidFill>
                <a:latin typeface="Cambria Math" pitchFamily="18" charset="0"/>
                <a:ea typeface="Cambria Math" pitchFamily="18" charset="0"/>
                <a:cs typeface="Cambria Math" pitchFamily="18" charset="0"/>
              </a:rPr>
              <a:t> </a:t>
            </a:r>
            <a:r>
              <a:rPr lang="uk-UA" sz="2400" b="1">
                <a:solidFill>
                  <a:srgbClr val="002060"/>
                </a:solidFill>
                <a:latin typeface="Cambria Math" pitchFamily="18" charset="0"/>
                <a:ea typeface="Cambria Math" pitchFamily="18" charset="0"/>
                <a:cs typeface="Cambria Math" pitchFamily="18" charset="0"/>
              </a:rPr>
              <a:t>ЗЗСО </a:t>
            </a:r>
            <a:r>
              <a:rPr lang="uk-UA" sz="2400" b="1">
                <a:solidFill>
                  <a:srgbClr val="FF0000"/>
                </a:solidFill>
                <a:latin typeface="Cambria Math" pitchFamily="18" charset="0"/>
                <a:ea typeface="Cambria Math" pitchFamily="18" charset="0"/>
                <a:cs typeface="Cambria Math" pitchFamily="18" charset="0"/>
              </a:rPr>
              <a:t>користуються  правом  </a:t>
            </a:r>
            <a:br>
              <a:rPr lang="uk-UA" sz="2400" b="1">
                <a:solidFill>
                  <a:srgbClr val="FF0000"/>
                </a:solidFill>
                <a:latin typeface="Cambria Math" pitchFamily="18" charset="0"/>
                <a:ea typeface="Cambria Math" pitchFamily="18" charset="0"/>
                <a:cs typeface="Cambria Math" pitchFamily="18" charset="0"/>
              </a:rPr>
            </a:br>
            <a:r>
              <a:rPr lang="uk-UA" sz="2400" b="1">
                <a:solidFill>
                  <a:srgbClr val="FF0000"/>
                </a:solidFill>
                <a:latin typeface="Cambria Math" pitchFamily="18" charset="0"/>
                <a:ea typeface="Cambria Math" pitchFamily="18" charset="0"/>
                <a:cs typeface="Cambria Math" pitchFamily="18" charset="0"/>
              </a:rPr>
              <a:t>пільгового  (безкоштовного) проїзду </a:t>
            </a:r>
            <a:br>
              <a:rPr lang="uk-UA" sz="2400" b="1">
                <a:solidFill>
                  <a:srgbClr val="FF0000"/>
                </a:solidFill>
                <a:latin typeface="Cambria Math" pitchFamily="18" charset="0"/>
                <a:ea typeface="Cambria Math" pitchFamily="18" charset="0"/>
                <a:cs typeface="Cambria Math" pitchFamily="18" charset="0"/>
              </a:rPr>
            </a:br>
            <a:r>
              <a:rPr lang="uk-UA" sz="2400" b="1">
                <a:solidFill>
                  <a:srgbClr val="002060"/>
                </a:solidFill>
                <a:latin typeface="Cambria Math" pitchFamily="18" charset="0"/>
                <a:ea typeface="Cambria Math" pitchFamily="18" charset="0"/>
                <a:cs typeface="Cambria Math" pitchFamily="18" charset="0"/>
              </a:rPr>
              <a:t>в метро, трамваї, тролейбусі</a:t>
            </a:r>
            <a:br>
              <a:rPr lang="uk-UA" sz="2400" b="1">
                <a:solidFill>
                  <a:srgbClr val="002060"/>
                </a:solidFill>
                <a:latin typeface="Cambria Math" pitchFamily="18" charset="0"/>
                <a:ea typeface="Cambria Math" pitchFamily="18" charset="0"/>
                <a:cs typeface="Cambria Math" pitchFamily="18" charset="0"/>
              </a:rPr>
            </a:br>
            <a:r>
              <a:rPr lang="uk-UA" sz="2400" b="1">
                <a:solidFill>
                  <a:srgbClr val="002060"/>
                </a:solidFill>
                <a:latin typeface="Cambria Math" pitchFamily="18" charset="0"/>
                <a:ea typeface="Cambria Math" pitchFamily="18" charset="0"/>
                <a:cs typeface="Cambria Math" pitchFamily="18" charset="0"/>
              </a:rPr>
              <a:t> в м. Харкові</a:t>
            </a:r>
          </a:p>
        </p:txBody>
      </p:sp>
      <p:sp>
        <p:nvSpPr>
          <p:cNvPr id="5123" name="Text Box 2"/>
          <p:cNvSpPr txBox="1">
            <a:spLocks noChangeArrowheads="1"/>
          </p:cNvSpPr>
          <p:nvPr/>
        </p:nvSpPr>
        <p:spPr bwMode="auto">
          <a:xfrm>
            <a:off x="323850" y="1714500"/>
            <a:ext cx="8429625" cy="4714875"/>
          </a:xfrm>
          <a:prstGeom prst="rect">
            <a:avLst/>
          </a:prstGeom>
          <a:noFill/>
          <a:ln w="9525">
            <a:noFill/>
            <a:round/>
            <a:headEnd/>
            <a:tailEnd/>
          </a:ln>
        </p:spPr>
        <p:txBody>
          <a:bodyPr/>
          <a:lstStyle/>
          <a:p>
            <a:pPr algn="ctr">
              <a:lnSpc>
                <a:spcPct val="60000"/>
              </a:lnSpc>
              <a:spcBef>
                <a:spcPts val="200"/>
              </a:spcBef>
              <a:buClrTx/>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endParaRPr lang="uk-UA" sz="800" b="1">
              <a:solidFill>
                <a:srgbClr val="002060"/>
              </a:solidFill>
              <a:latin typeface="Cambria Math" pitchFamily="18" charset="0"/>
              <a:ea typeface="Cambria Math" pitchFamily="18" charset="0"/>
              <a:cs typeface="Cambria Math" pitchFamily="18" charset="0"/>
            </a:endParaRPr>
          </a:p>
          <a:p>
            <a:pPr algn="ctr">
              <a:lnSpc>
                <a:spcPct val="60000"/>
              </a:lnSpc>
              <a:spcBef>
                <a:spcPts val="750"/>
              </a:spcBef>
              <a:buClrTx/>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uk-UA" sz="2400" b="1">
                <a:solidFill>
                  <a:srgbClr val="002060"/>
                </a:solidFill>
                <a:latin typeface="Cambria Math" pitchFamily="18" charset="0"/>
                <a:ea typeface="Cambria Math" pitchFamily="18" charset="0"/>
                <a:cs typeface="Cambria Math" pitchFamily="18" charset="0"/>
              </a:rPr>
              <a:t>в метро (до </a:t>
            </a:r>
            <a:r>
              <a:rPr lang="uk-UA" sz="2400" b="1">
                <a:solidFill>
                  <a:srgbClr val="FF0000"/>
                </a:solidFill>
                <a:latin typeface="Cambria Math" pitchFamily="18" charset="0"/>
                <a:ea typeface="Cambria Math" pitchFamily="18" charset="0"/>
                <a:cs typeface="Cambria Math" pitchFamily="18" charset="0"/>
              </a:rPr>
              <a:t>50</a:t>
            </a:r>
            <a:r>
              <a:rPr lang="uk-UA" sz="2400" b="1">
                <a:solidFill>
                  <a:srgbClr val="002060"/>
                </a:solidFill>
                <a:latin typeface="Cambria Math" pitchFamily="18" charset="0"/>
                <a:ea typeface="Cambria Math" pitchFamily="18" charset="0"/>
                <a:cs typeface="Cambria Math" pitchFamily="18" charset="0"/>
              </a:rPr>
              <a:t> поїздок на місяць),</a:t>
            </a:r>
          </a:p>
          <a:p>
            <a:pPr algn="ctr">
              <a:lnSpc>
                <a:spcPct val="60000"/>
              </a:lnSpc>
              <a:spcBef>
                <a:spcPts val="750"/>
              </a:spcBef>
              <a:buClrTx/>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uk-UA" sz="2400" b="1">
                <a:solidFill>
                  <a:srgbClr val="002060"/>
                </a:solidFill>
                <a:latin typeface="Cambria Math" pitchFamily="18" charset="0"/>
                <a:ea typeface="Cambria Math" pitchFamily="18" charset="0"/>
                <a:cs typeface="Cambria Math" pitchFamily="18" charset="0"/>
              </a:rPr>
              <a:t> в трамваї, тролейбусі (до </a:t>
            </a:r>
            <a:r>
              <a:rPr lang="uk-UA" sz="2400" b="1">
                <a:solidFill>
                  <a:srgbClr val="FF0000"/>
                </a:solidFill>
                <a:latin typeface="Cambria Math" pitchFamily="18" charset="0"/>
                <a:ea typeface="Cambria Math" pitchFamily="18" charset="0"/>
                <a:cs typeface="Cambria Math" pitchFamily="18" charset="0"/>
              </a:rPr>
              <a:t>50</a:t>
            </a:r>
            <a:r>
              <a:rPr lang="uk-UA" sz="2400" b="1">
                <a:solidFill>
                  <a:srgbClr val="002060"/>
                </a:solidFill>
                <a:latin typeface="Cambria Math" pitchFamily="18" charset="0"/>
                <a:ea typeface="Cambria Math" pitchFamily="18" charset="0"/>
                <a:cs typeface="Cambria Math" pitchFamily="18" charset="0"/>
              </a:rPr>
              <a:t> поїздок на місяць) </a:t>
            </a:r>
          </a:p>
          <a:p>
            <a:pPr algn="ctr">
              <a:lnSpc>
                <a:spcPct val="60000"/>
              </a:lnSpc>
              <a:spcBef>
                <a:spcPts val="300"/>
              </a:spcBef>
              <a:buClrTx/>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endParaRPr lang="uk-UA" sz="1200" b="1">
              <a:solidFill>
                <a:srgbClr val="002060"/>
              </a:solidFill>
              <a:latin typeface="Cambria Math" pitchFamily="18" charset="0"/>
              <a:ea typeface="Cambria Math" pitchFamily="18" charset="0"/>
              <a:cs typeface="Cambria Math" pitchFamily="18" charset="0"/>
            </a:endParaRPr>
          </a:p>
          <a:p>
            <a:pPr algn="just">
              <a:lnSpc>
                <a:spcPct val="60000"/>
              </a:lnSpc>
              <a:spcBef>
                <a:spcPts val="700"/>
              </a:spcBef>
              <a:buClr>
                <a:srgbClr val="002060"/>
              </a:buClr>
              <a:buFont typeface="Cambria Math" pitchFamily="18"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uk-UA" sz="2400" b="1">
                <a:solidFill>
                  <a:srgbClr val="002060"/>
                </a:solidFill>
                <a:latin typeface="Cambria Math" pitchFamily="18" charset="0"/>
                <a:ea typeface="Cambria Math" pitchFamily="18" charset="0"/>
                <a:cs typeface="Cambria Math" pitchFamily="18" charset="0"/>
              </a:rPr>
              <a:t>діти-сироти та діти, позбавлені батьківського піклування;</a:t>
            </a:r>
          </a:p>
          <a:p>
            <a:pPr algn="just">
              <a:lnSpc>
                <a:spcPct val="60000"/>
              </a:lnSpc>
              <a:spcBef>
                <a:spcPts val="700"/>
              </a:spcBef>
              <a:buClr>
                <a:srgbClr val="002060"/>
              </a:buClr>
              <a:buFont typeface="Cambria Math" pitchFamily="18"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uk-UA" sz="2400" b="1">
                <a:solidFill>
                  <a:srgbClr val="002060"/>
                </a:solidFill>
                <a:latin typeface="Cambria Math" pitchFamily="18" charset="0"/>
                <a:ea typeface="Cambria Math" pitchFamily="18" charset="0"/>
                <a:cs typeface="Cambria Math" pitchFamily="18" charset="0"/>
              </a:rPr>
              <a:t>діти з багатодітних сімей;</a:t>
            </a:r>
          </a:p>
          <a:p>
            <a:pPr algn="just">
              <a:lnSpc>
                <a:spcPct val="60000"/>
              </a:lnSpc>
              <a:spcBef>
                <a:spcPts val="700"/>
              </a:spcBef>
              <a:buClr>
                <a:srgbClr val="002060"/>
              </a:buClr>
              <a:buFont typeface="Cambria Math" pitchFamily="18"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uk-UA" sz="2400" b="1">
                <a:solidFill>
                  <a:srgbClr val="002060"/>
                </a:solidFill>
                <a:latin typeface="Cambria Math" pitchFamily="18" charset="0"/>
                <a:ea typeface="Cambria Math" pitchFamily="18" charset="0"/>
                <a:cs typeface="Cambria Math" pitchFamily="18" charset="0"/>
              </a:rPr>
              <a:t>особи, на яких поширюється дія Закону України “Про статус ветеранів війни, гарантії їх соціального захисту” (члени сім</a:t>
            </a:r>
            <a:r>
              <a:rPr lang="en-US" sz="2400" b="1">
                <a:solidFill>
                  <a:srgbClr val="002060"/>
                </a:solidFill>
                <a:latin typeface="Cambria Math" pitchFamily="18" charset="0"/>
                <a:ea typeface="Cambria Math" pitchFamily="18" charset="0"/>
                <a:cs typeface="Cambria Math" pitchFamily="18" charset="0"/>
              </a:rPr>
              <a:t>’</a:t>
            </a:r>
            <a:r>
              <a:rPr lang="uk-UA" sz="2400" b="1">
                <a:solidFill>
                  <a:srgbClr val="002060"/>
                </a:solidFill>
                <a:latin typeface="Cambria Math" pitchFamily="18" charset="0"/>
                <a:ea typeface="Cambria Math" pitchFamily="18" charset="0"/>
                <a:cs typeface="Cambria Math" pitchFamily="18" charset="0"/>
              </a:rPr>
              <a:t>ї загиблого (померлого) ветерана війни);</a:t>
            </a:r>
          </a:p>
          <a:p>
            <a:pPr algn="just">
              <a:lnSpc>
                <a:spcPct val="60000"/>
              </a:lnSpc>
              <a:spcBef>
                <a:spcPts val="700"/>
              </a:spcBef>
              <a:buClr>
                <a:srgbClr val="002060"/>
              </a:buClr>
              <a:buFont typeface="Cambria Math" pitchFamily="18"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uk-UA" sz="2400" b="1">
                <a:solidFill>
                  <a:srgbClr val="002060"/>
                </a:solidFill>
                <a:latin typeface="Cambria Math" pitchFamily="18" charset="0"/>
                <a:ea typeface="Cambria Math" pitchFamily="18" charset="0"/>
                <a:cs typeface="Cambria Math" pitchFamily="18" charset="0"/>
              </a:rPr>
              <a:t>діти з інвалідністю</a:t>
            </a:r>
          </a:p>
          <a:p>
            <a:pPr algn="ctr">
              <a:lnSpc>
                <a:spcPct val="70000"/>
              </a:lnSpc>
              <a:spcBef>
                <a:spcPts val="700"/>
              </a:spcBef>
              <a:buClrTx/>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endParaRPr lang="uk-UA" sz="2800" b="1">
              <a:solidFill>
                <a:srgbClr val="002060"/>
              </a:solidFill>
              <a:latin typeface="Cambria Math" pitchFamily="18" charset="0"/>
              <a:ea typeface="Cambria Math" pitchFamily="18" charset="0"/>
              <a:cs typeface="Cambria Math" pitchFamily="18" charset="0"/>
            </a:endParaRPr>
          </a:p>
          <a:p>
            <a:pPr algn="ctr">
              <a:lnSpc>
                <a:spcPct val="70000"/>
              </a:lnSpc>
              <a:spcBef>
                <a:spcPts val="700"/>
              </a:spcBef>
              <a:buClrTx/>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uk-UA" sz="2800" b="1">
                <a:solidFill>
                  <a:srgbClr val="002060"/>
                </a:solidFill>
                <a:latin typeface="Cambria Math" pitchFamily="18" charset="0"/>
                <a:ea typeface="Cambria Math" pitchFamily="18" charset="0"/>
                <a:cs typeface="Cambria Math" pitchFamily="18" charset="0"/>
              </a:rPr>
              <a:t>за постійним місячним пільговим квитком </a:t>
            </a:r>
          </a:p>
          <a:p>
            <a:pPr algn="ctr">
              <a:lnSpc>
                <a:spcPct val="70000"/>
              </a:lnSpc>
              <a:spcBef>
                <a:spcPts val="700"/>
              </a:spcBef>
              <a:buClrTx/>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uk-UA" sz="2800" b="1">
                <a:solidFill>
                  <a:srgbClr val="002060"/>
                </a:solidFill>
                <a:latin typeface="Cambria Math" pitchFamily="18" charset="0"/>
                <a:ea typeface="Cambria Math" pitchFamily="18" charset="0"/>
                <a:cs typeface="Cambria Math" pitchFamily="18" charset="0"/>
              </a:rPr>
              <a:t>у вигляді </a:t>
            </a:r>
            <a:r>
              <a:rPr lang="uk-UA" sz="2800" b="1" u="sng">
                <a:solidFill>
                  <a:srgbClr val="FF0000"/>
                </a:solidFill>
                <a:latin typeface="Cambria Math" pitchFamily="18" charset="0"/>
                <a:ea typeface="Cambria Math" pitchFamily="18" charset="0"/>
                <a:cs typeface="Cambria Math" pitchFamily="18" charset="0"/>
              </a:rPr>
              <a:t>електронного  квитка</a:t>
            </a:r>
            <a:r>
              <a:rPr lang="uk-UA" sz="2800" b="1">
                <a:solidFill>
                  <a:srgbClr val="FF0000"/>
                </a:solidFill>
                <a:latin typeface="Cambria Math" pitchFamily="18" charset="0"/>
                <a:ea typeface="Cambria Math" pitchFamily="18" charset="0"/>
                <a:cs typeface="Cambria Math" pitchFamily="18" charset="0"/>
              </a:rPr>
              <a:t>  </a:t>
            </a:r>
          </a:p>
          <a:p>
            <a:pPr algn="ctr">
              <a:lnSpc>
                <a:spcPct val="70000"/>
              </a:lnSpc>
              <a:spcBef>
                <a:spcPts val="700"/>
              </a:spcBef>
              <a:buClrTx/>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uk-UA" sz="2800" b="1">
                <a:solidFill>
                  <a:srgbClr val="002060"/>
                </a:solidFill>
                <a:latin typeface="Cambria Math" pitchFamily="18" charset="0"/>
                <a:ea typeface="Cambria Math" pitchFamily="18" charset="0"/>
                <a:cs typeface="Cambria Math" pitchFamily="18" charset="0"/>
              </a:rPr>
              <a:t>для пільгового (</a:t>
            </a:r>
            <a:r>
              <a:rPr lang="uk-UA" sz="2800" b="1" u="sng">
                <a:solidFill>
                  <a:srgbClr val="FF0000"/>
                </a:solidFill>
                <a:latin typeface="Cambria Math" pitchFamily="18" charset="0"/>
                <a:ea typeface="Cambria Math" pitchFamily="18" charset="0"/>
                <a:cs typeface="Cambria Math" pitchFamily="18" charset="0"/>
              </a:rPr>
              <a:t>безкоштовного</a:t>
            </a:r>
            <a:r>
              <a:rPr lang="uk-UA" sz="2800" b="1">
                <a:solidFill>
                  <a:srgbClr val="002060"/>
                </a:solidFill>
                <a:latin typeface="Cambria Math" pitchFamily="18" charset="0"/>
                <a:ea typeface="Cambria Math" pitchFamily="18" charset="0"/>
                <a:cs typeface="Cambria Math" pitchFamily="18" charset="0"/>
              </a:rPr>
              <a:t>) проїзду </a:t>
            </a:r>
          </a:p>
          <a:p>
            <a:pPr algn="ctr">
              <a:lnSpc>
                <a:spcPct val="70000"/>
              </a:lnSpc>
              <a:spcBef>
                <a:spcPts val="700"/>
              </a:spcBef>
              <a:buClrTx/>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uk-UA" sz="2800" b="1">
                <a:solidFill>
                  <a:srgbClr val="002060"/>
                </a:solidFill>
                <a:latin typeface="Cambria Math" pitchFamily="18" charset="0"/>
                <a:ea typeface="Cambria Math" pitchFamily="18" charset="0"/>
                <a:cs typeface="Cambria Math" pitchFamily="18" charset="0"/>
              </a:rPr>
              <a:t>та </a:t>
            </a:r>
            <a:r>
              <a:rPr lang="uk-UA" sz="2800" b="1" u="sng">
                <a:solidFill>
                  <a:srgbClr val="FF0000"/>
                </a:solidFill>
                <a:latin typeface="Cambria Math" pitchFamily="18" charset="0"/>
                <a:ea typeface="Cambria Math" pitchFamily="18" charset="0"/>
                <a:cs typeface="Cambria Math" pitchFamily="18" charset="0"/>
              </a:rPr>
              <a:t>пільгового посвідчення</a:t>
            </a:r>
          </a:p>
          <a:p>
            <a:pPr algn="just">
              <a:lnSpc>
                <a:spcPct val="60000"/>
              </a:lnSpc>
              <a:spcBef>
                <a:spcPts val="700"/>
              </a:spcBef>
              <a:buClrTx/>
              <a:buFontTx/>
              <a:buNone/>
              <a:tabLst>
                <a:tab pos="569913" algn="l"/>
                <a:tab pos="1484313" algn="l"/>
                <a:tab pos="2398713" algn="l"/>
                <a:tab pos="3313113" algn="l"/>
                <a:tab pos="4227513" algn="l"/>
                <a:tab pos="5141913" algn="l"/>
                <a:tab pos="6056313" algn="l"/>
                <a:tab pos="6970713" algn="l"/>
                <a:tab pos="7885113" algn="l"/>
                <a:tab pos="8799513" algn="l"/>
                <a:tab pos="9713913" algn="l"/>
              </a:tabLst>
            </a:pPr>
            <a:endParaRPr lang="uk-UA" sz="2800" b="1" u="sng">
              <a:solidFill>
                <a:srgbClr val="FF0000"/>
              </a:solidFill>
              <a:latin typeface="Cambria Math" pitchFamily="18" charset="0"/>
              <a:ea typeface="Cambria Math" pitchFamily="18" charset="0"/>
              <a:cs typeface="Cambria Math" pitchFamily="18" charset="0"/>
            </a:endParaRPr>
          </a:p>
        </p:txBody>
      </p:sp>
      <p:pic>
        <p:nvPicPr>
          <p:cNvPr id="5124" name="Picture 5"/>
          <p:cNvPicPr>
            <a:picLocks noChangeAspect="1" noChangeArrowheads="1"/>
          </p:cNvPicPr>
          <p:nvPr/>
        </p:nvPicPr>
        <p:blipFill>
          <a:blip r:embed="rId3" cstate="print"/>
          <a:srcRect t="9525" r="-291"/>
          <a:stretch>
            <a:fillRect/>
          </a:stretch>
        </p:blipFill>
        <p:spPr bwMode="auto">
          <a:xfrm>
            <a:off x="6084888" y="260350"/>
            <a:ext cx="2159000" cy="1368425"/>
          </a:xfrm>
          <a:prstGeom prst="rect">
            <a:avLst/>
          </a:prstGeom>
          <a:noFill/>
          <a:ln w="9525">
            <a:noFill/>
            <a:miter lim="800000"/>
            <a:headEnd/>
            <a:tailEnd/>
          </a:ln>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3357563" y="188913"/>
            <a:ext cx="5556250" cy="1168400"/>
          </a:xfrm>
          <a:prstGeom prst="rect">
            <a:avLst/>
          </a:prstGeom>
          <a:noFill/>
          <a:ln w="9525">
            <a:noFill/>
            <a:round/>
            <a:headEnd/>
            <a:tailEnd/>
          </a:ln>
        </p:spPr>
        <p:txBody>
          <a:bodyPr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uk-UA" sz="2400" b="1">
                <a:solidFill>
                  <a:srgbClr val="002060"/>
                </a:solidFill>
                <a:latin typeface="Cambria Math" pitchFamily="18" charset="0"/>
                <a:ea typeface="Cambria Math" pitchFamily="18" charset="0"/>
                <a:cs typeface="Cambria Math" pitchFamily="18" charset="0"/>
              </a:rPr>
              <a:t>Правила користування пільговим електронним квитком </a:t>
            </a:r>
            <a:r>
              <a:rPr lang="en-US" sz="2400" b="1">
                <a:solidFill>
                  <a:srgbClr val="002060"/>
                </a:solidFill>
                <a:latin typeface="Cambria Math" pitchFamily="18" charset="0"/>
                <a:ea typeface="Cambria Math" pitchFamily="18" charset="0"/>
                <a:cs typeface="Cambria Math" pitchFamily="18" charset="0"/>
              </a:rPr>
              <a:t>“E</a:t>
            </a:r>
            <a:r>
              <a:rPr lang="ru-RU" sz="2400" b="1">
                <a:solidFill>
                  <a:srgbClr val="002060"/>
                </a:solidFill>
                <a:latin typeface="Cambria Math" pitchFamily="18" charset="0"/>
                <a:ea typeface="Cambria Math" pitchFamily="18" charset="0"/>
                <a:cs typeface="Cambria Math" pitchFamily="18" charset="0"/>
              </a:rPr>
              <a:t>-</a:t>
            </a:r>
            <a:r>
              <a:rPr lang="en-US" sz="2400" b="1">
                <a:solidFill>
                  <a:srgbClr val="002060"/>
                </a:solidFill>
                <a:latin typeface="Cambria Math" pitchFamily="18" charset="0"/>
                <a:ea typeface="Cambria Math" pitchFamily="18" charset="0"/>
                <a:cs typeface="Cambria Math" pitchFamily="18" charset="0"/>
              </a:rPr>
              <a:t>ticket”</a:t>
            </a:r>
            <a:endParaRPr lang="uk-UA" sz="2400" b="1">
              <a:solidFill>
                <a:srgbClr val="002060"/>
              </a:solidFill>
              <a:latin typeface="Cambria Math" pitchFamily="18" charset="0"/>
              <a:ea typeface="Cambria Math" pitchFamily="18" charset="0"/>
              <a:cs typeface="Cambria Math" pitchFamily="18" charset="0"/>
            </a:endParaRPr>
          </a:p>
        </p:txBody>
      </p:sp>
      <p:pic>
        <p:nvPicPr>
          <p:cNvPr id="7171" name="Picture 3"/>
          <p:cNvPicPr>
            <a:picLocks noChangeAspect="1" noChangeArrowheads="1"/>
          </p:cNvPicPr>
          <p:nvPr/>
        </p:nvPicPr>
        <p:blipFill>
          <a:blip r:embed="rId3" cstate="print"/>
          <a:srcRect/>
          <a:stretch>
            <a:fillRect/>
          </a:stretch>
        </p:blipFill>
        <p:spPr bwMode="auto">
          <a:xfrm>
            <a:off x="431800" y="331788"/>
            <a:ext cx="2549525" cy="1323975"/>
          </a:xfrm>
          <a:prstGeom prst="rect">
            <a:avLst/>
          </a:prstGeom>
          <a:noFill/>
          <a:ln w="9525">
            <a:noFill/>
            <a:round/>
            <a:headEnd/>
            <a:tailEnd/>
          </a:ln>
        </p:spPr>
      </p:pic>
      <p:sp>
        <p:nvSpPr>
          <p:cNvPr id="7172" name="Text Box 1"/>
          <p:cNvSpPr txBox="1">
            <a:spLocks noChangeArrowheads="1"/>
          </p:cNvSpPr>
          <p:nvPr/>
        </p:nvSpPr>
        <p:spPr bwMode="auto">
          <a:xfrm>
            <a:off x="928688" y="1714500"/>
            <a:ext cx="7143750" cy="1571625"/>
          </a:xfrm>
          <a:prstGeom prst="rect">
            <a:avLst/>
          </a:prstGeom>
          <a:noFill/>
          <a:ln w="9525">
            <a:noFill/>
            <a:round/>
            <a:headEnd/>
            <a:tailEnd/>
          </a:ln>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uk-UA" sz="2400" b="1" dirty="0">
                <a:solidFill>
                  <a:srgbClr val="002060"/>
                </a:solidFill>
                <a:latin typeface="Cambria Math" pitchFamily="18" charset="0"/>
                <a:ea typeface="Cambria Math" pitchFamily="18" charset="0"/>
                <a:cs typeface="Cambria Math" pitchFamily="18" charset="0"/>
              </a:rPr>
              <a:t>Пам'ятка щодо Правил користування пільговим електронним квитком </a:t>
            </a:r>
            <a:r>
              <a:rPr lang="en-US" sz="2400" b="1" dirty="0">
                <a:solidFill>
                  <a:srgbClr val="002060"/>
                </a:solidFill>
                <a:latin typeface="Cambria Math" pitchFamily="18" charset="0"/>
                <a:ea typeface="Cambria Math" pitchFamily="18" charset="0"/>
                <a:cs typeface="Cambria Math" pitchFamily="18" charset="0"/>
              </a:rPr>
              <a:t>“E</a:t>
            </a:r>
            <a:r>
              <a:rPr lang="ru-RU" sz="2400" b="1" dirty="0">
                <a:solidFill>
                  <a:srgbClr val="002060"/>
                </a:solidFill>
                <a:latin typeface="Cambria Math" pitchFamily="18" charset="0"/>
                <a:ea typeface="Cambria Math" pitchFamily="18" charset="0"/>
                <a:cs typeface="Cambria Math" pitchFamily="18" charset="0"/>
              </a:rPr>
              <a:t>-</a:t>
            </a:r>
            <a:r>
              <a:rPr lang="en-US" sz="2400" b="1" dirty="0">
                <a:solidFill>
                  <a:srgbClr val="002060"/>
                </a:solidFill>
                <a:latin typeface="Cambria Math" pitchFamily="18" charset="0"/>
                <a:ea typeface="Cambria Math" pitchFamily="18" charset="0"/>
                <a:cs typeface="Cambria Math" pitchFamily="18" charset="0"/>
              </a:rPr>
              <a:t>ticket”</a:t>
            </a:r>
            <a:endParaRPr lang="uk-UA" sz="2400" b="1" dirty="0">
              <a:solidFill>
                <a:srgbClr val="002060"/>
              </a:solidFill>
              <a:latin typeface="Cambria Math" pitchFamily="18" charset="0"/>
              <a:ea typeface="Cambria Math" pitchFamily="18" charset="0"/>
              <a:cs typeface="Cambria Math" pitchFamily="18" charset="0"/>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uk-UA" sz="2400" b="1" dirty="0">
                <a:solidFill>
                  <a:srgbClr val="002060"/>
                </a:solidFill>
                <a:latin typeface="Cambria Math" pitchFamily="18" charset="0"/>
                <a:ea typeface="Cambria Math" pitchFamily="18" charset="0"/>
                <a:cs typeface="Cambria Math" pitchFamily="18" charset="0"/>
              </a:rPr>
              <a:t>сайт  </a:t>
            </a:r>
            <a:r>
              <a:rPr lang="uk-UA" sz="2400" b="1" dirty="0" err="1">
                <a:solidFill>
                  <a:srgbClr val="002060"/>
                </a:solidFill>
                <a:latin typeface="Cambria Math" pitchFamily="18" charset="0"/>
                <a:ea typeface="Cambria Math" pitchFamily="18" charset="0"/>
                <a:cs typeface="Cambria Math" pitchFamily="18" charset="0"/>
              </a:rPr>
              <a:t>КП</a:t>
            </a:r>
            <a:r>
              <a:rPr lang="uk-UA" sz="2400" b="1" dirty="0">
                <a:solidFill>
                  <a:srgbClr val="002060"/>
                </a:solidFill>
                <a:latin typeface="Cambria Math" pitchFamily="18" charset="0"/>
                <a:ea typeface="Cambria Math" pitchFamily="18" charset="0"/>
                <a:cs typeface="Cambria Math" pitchFamily="18" charset="0"/>
              </a:rPr>
              <a:t> “ХАРКІВПАСС” – </a:t>
            </a:r>
            <a:r>
              <a:rPr lang="en-US" sz="2800" b="1" dirty="0">
                <a:solidFill>
                  <a:srgbClr val="FF0000"/>
                </a:solidFill>
                <a:latin typeface="Cambria Math" pitchFamily="18" charset="0"/>
                <a:ea typeface="Cambria Math" pitchFamily="18" charset="0"/>
                <a:cs typeface="Cambria Math" pitchFamily="18" charset="0"/>
              </a:rPr>
              <a:t>buspass.com.ua</a:t>
            </a:r>
            <a:endParaRPr lang="uk-UA" sz="2800" b="1" dirty="0">
              <a:solidFill>
                <a:srgbClr val="FF0000"/>
              </a:solidFill>
              <a:latin typeface="Cambria Math" pitchFamily="18" charset="0"/>
              <a:ea typeface="Cambria Math" pitchFamily="18" charset="0"/>
              <a:cs typeface="Cambria Math" pitchFamily="18" charset="0"/>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u="sng" dirty="0">
                <a:solidFill>
                  <a:srgbClr val="FF0000"/>
                </a:solidFill>
                <a:latin typeface="Cambria Math" pitchFamily="18" charset="0"/>
                <a:ea typeface="Cambria Math" pitchFamily="18" charset="0"/>
                <a:cs typeface="Cambria Math" pitchFamily="18" charset="0"/>
              </a:rPr>
              <a:t>E-ticket - </a:t>
            </a:r>
            <a:r>
              <a:rPr lang="ru-RU" sz="2800" b="1" u="sng" dirty="0">
                <a:solidFill>
                  <a:srgbClr val="FF0000"/>
                </a:solidFill>
                <a:latin typeface="Cambria Math" pitchFamily="18" charset="0"/>
                <a:ea typeface="Cambria Math" pitchFamily="18" charset="0"/>
                <a:cs typeface="Cambria Math" pitchFamily="18" charset="0"/>
              </a:rPr>
              <a:t>Школьникам</a:t>
            </a:r>
            <a:endParaRPr lang="uk-UA" sz="2800" b="1" u="sng" dirty="0">
              <a:solidFill>
                <a:srgbClr val="FF0000"/>
              </a:solidFill>
              <a:latin typeface="Cambria Math" pitchFamily="18" charset="0"/>
              <a:ea typeface="Cambria Math" pitchFamily="18" charset="0"/>
              <a:cs typeface="Cambria Math" pitchFamily="18" charset="0"/>
            </a:endParaRPr>
          </a:p>
        </p:txBody>
      </p:sp>
      <p:pic>
        <p:nvPicPr>
          <p:cNvPr id="7173" name="Рисунок 5"/>
          <p:cNvPicPr>
            <a:picLocks noChangeAspect="1" noChangeArrowheads="1"/>
          </p:cNvPicPr>
          <p:nvPr/>
        </p:nvPicPr>
        <p:blipFill>
          <a:blip r:embed="rId4" cstate="print"/>
          <a:srcRect l="1331" t="8905" r="2856" b="8722"/>
          <a:stretch>
            <a:fillRect/>
          </a:stretch>
        </p:blipFill>
        <p:spPr bwMode="auto">
          <a:xfrm>
            <a:off x="357188" y="3357563"/>
            <a:ext cx="4176712" cy="2303462"/>
          </a:xfrm>
          <a:prstGeom prst="rect">
            <a:avLst/>
          </a:prstGeom>
          <a:noFill/>
          <a:ln w="9525">
            <a:noFill/>
            <a:miter lim="800000"/>
            <a:headEnd/>
            <a:tailEnd/>
          </a:ln>
        </p:spPr>
      </p:pic>
      <p:sp>
        <p:nvSpPr>
          <p:cNvPr id="7174" name="Стрелка вправо 6"/>
          <p:cNvSpPr>
            <a:spLocks noChangeArrowheads="1"/>
          </p:cNvSpPr>
          <p:nvPr/>
        </p:nvSpPr>
        <p:spPr bwMode="auto">
          <a:xfrm rot="2423640">
            <a:off x="998538" y="3217863"/>
            <a:ext cx="769937" cy="276225"/>
          </a:xfrm>
          <a:prstGeom prst="rightArrow">
            <a:avLst>
              <a:gd name="adj1" fmla="val 50000"/>
              <a:gd name="adj2" fmla="val 50159"/>
            </a:avLst>
          </a:prstGeom>
          <a:solidFill>
            <a:srgbClr val="00B8FF"/>
          </a:solidFill>
          <a:ln w="9525" algn="ctr">
            <a:solidFill>
              <a:schemeClr val="tx1"/>
            </a:solidFill>
            <a:round/>
            <a:headEnd/>
            <a:tailEnd/>
          </a:ln>
        </p:spPr>
        <p:txBody>
          <a:bodyPr/>
          <a:lstStyle/>
          <a:p>
            <a:endParaRPr lang="uk-UA"/>
          </a:p>
        </p:txBody>
      </p:sp>
      <p:pic>
        <p:nvPicPr>
          <p:cNvPr id="7175" name="Picture 2"/>
          <p:cNvPicPr>
            <a:picLocks noChangeAspect="1" noChangeArrowheads="1"/>
          </p:cNvPicPr>
          <p:nvPr/>
        </p:nvPicPr>
        <p:blipFill>
          <a:blip r:embed="rId5" cstate="print"/>
          <a:srcRect l="8142" t="12213" r="6367" b="7385"/>
          <a:stretch>
            <a:fillRect/>
          </a:stretch>
        </p:blipFill>
        <p:spPr bwMode="auto">
          <a:xfrm>
            <a:off x="4071938" y="3571875"/>
            <a:ext cx="1738312" cy="1265238"/>
          </a:xfrm>
          <a:prstGeom prst="rect">
            <a:avLst/>
          </a:prstGeom>
          <a:noFill/>
          <a:ln w="9525">
            <a:noFill/>
            <a:miter lim="800000"/>
            <a:headEnd/>
            <a:tailEnd/>
          </a:ln>
        </p:spPr>
      </p:pic>
      <p:pic>
        <p:nvPicPr>
          <p:cNvPr id="7176" name="Picture 2"/>
          <p:cNvPicPr>
            <a:picLocks noChangeAspect="1" noChangeArrowheads="1"/>
          </p:cNvPicPr>
          <p:nvPr/>
        </p:nvPicPr>
        <p:blipFill>
          <a:blip r:embed="rId6" cstate="print"/>
          <a:srcRect l="8527" t="11990" r="6206" b="7681"/>
          <a:stretch>
            <a:fillRect/>
          </a:stretch>
        </p:blipFill>
        <p:spPr bwMode="auto">
          <a:xfrm>
            <a:off x="4357688" y="5072063"/>
            <a:ext cx="1749425" cy="1304925"/>
          </a:xfrm>
          <a:prstGeom prst="rect">
            <a:avLst/>
          </a:prstGeom>
          <a:noFill/>
          <a:ln w="9525">
            <a:noFill/>
            <a:miter lim="800000"/>
            <a:headEnd/>
            <a:tailEnd/>
          </a:ln>
        </p:spPr>
      </p:pic>
      <p:pic>
        <p:nvPicPr>
          <p:cNvPr id="7177" name="Picture 2"/>
          <p:cNvPicPr>
            <a:picLocks noChangeAspect="1" noChangeArrowheads="1"/>
          </p:cNvPicPr>
          <p:nvPr/>
        </p:nvPicPr>
        <p:blipFill>
          <a:blip r:embed="rId7" cstate="print"/>
          <a:srcRect l="7822" t="12424" r="6145" b="7191"/>
          <a:stretch>
            <a:fillRect/>
          </a:stretch>
        </p:blipFill>
        <p:spPr bwMode="auto">
          <a:xfrm>
            <a:off x="5857875" y="3286125"/>
            <a:ext cx="1778000" cy="1311275"/>
          </a:xfrm>
          <a:prstGeom prst="rect">
            <a:avLst/>
          </a:prstGeom>
          <a:noFill/>
          <a:ln w="9525">
            <a:noFill/>
            <a:miter lim="800000"/>
            <a:headEnd/>
            <a:tailEnd/>
          </a:ln>
        </p:spPr>
      </p:pic>
      <p:pic>
        <p:nvPicPr>
          <p:cNvPr id="7178" name="Picture 2"/>
          <p:cNvPicPr>
            <a:picLocks noChangeAspect="1" noChangeArrowheads="1"/>
          </p:cNvPicPr>
          <p:nvPr/>
        </p:nvPicPr>
        <p:blipFill>
          <a:blip r:embed="rId8" cstate="print"/>
          <a:srcRect l="8347" t="12753" r="6326" b="7254"/>
          <a:stretch>
            <a:fillRect/>
          </a:stretch>
        </p:blipFill>
        <p:spPr bwMode="auto">
          <a:xfrm>
            <a:off x="6572250" y="4286250"/>
            <a:ext cx="1841500" cy="1381125"/>
          </a:xfrm>
          <a:prstGeom prst="rect">
            <a:avLst/>
          </a:prstGeom>
          <a:noFill/>
          <a:ln w="9525">
            <a:noFill/>
            <a:miter lim="800000"/>
            <a:headEnd/>
            <a:tailEnd/>
          </a:ln>
        </p:spPr>
      </p:pic>
      <p:pic>
        <p:nvPicPr>
          <p:cNvPr id="7179" name="Picture 2"/>
          <p:cNvPicPr>
            <a:picLocks noChangeAspect="1" noChangeArrowheads="1"/>
          </p:cNvPicPr>
          <p:nvPr/>
        </p:nvPicPr>
        <p:blipFill>
          <a:blip r:embed="rId9" cstate="print"/>
          <a:srcRect l="8119" t="12685" r="6638" b="7397"/>
          <a:stretch>
            <a:fillRect/>
          </a:stretch>
        </p:blipFill>
        <p:spPr bwMode="auto">
          <a:xfrm>
            <a:off x="7143750" y="5286375"/>
            <a:ext cx="1857375" cy="1401763"/>
          </a:xfrm>
          <a:prstGeom prst="rect">
            <a:avLst/>
          </a:prstGeom>
          <a:noFill/>
          <a:ln w="9525">
            <a:noFill/>
            <a:miter lim="800000"/>
            <a:headEnd/>
            <a:tailEnd/>
          </a:ln>
        </p:spPr>
      </p:pic>
      <p:sp>
        <p:nvSpPr>
          <p:cNvPr id="7180" name="Овал 12"/>
          <p:cNvSpPr>
            <a:spLocks noChangeArrowheads="1"/>
          </p:cNvSpPr>
          <p:nvPr/>
        </p:nvSpPr>
        <p:spPr bwMode="auto">
          <a:xfrm>
            <a:off x="1357313" y="3571875"/>
            <a:ext cx="857250" cy="357188"/>
          </a:xfrm>
          <a:prstGeom prst="ellipse">
            <a:avLst/>
          </a:prstGeom>
          <a:noFill/>
          <a:ln w="9525" algn="ctr">
            <a:solidFill>
              <a:srgbClr val="FF0000"/>
            </a:solidFill>
            <a:round/>
            <a:headEnd/>
            <a:tailEnd/>
          </a:ln>
        </p:spPr>
        <p:txBody>
          <a:bodyPr/>
          <a:lstStyle/>
          <a:p>
            <a:endParaRPr lang="uk-UA"/>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Calibri"/>
        <a:ea typeface="WenQuanYi Micro Hei"/>
        <a:cs typeface="WenQuanYi Micro Hei"/>
      </a:majorFont>
      <a:minorFont>
        <a:latin typeface="Calibri"/>
        <a:ea typeface="WenQuanYi Micro Hei"/>
        <a:cs typeface="WenQuanYi Micro Hei"/>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965</TotalTime>
  <Words>419</Words>
  <Application>Microsoft Office PowerPoint</Application>
  <PresentationFormat>Экран (4:3)</PresentationFormat>
  <Paragraphs>76</Paragraphs>
  <Slides>5</Slides>
  <Notes>5</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5</vt:i4>
      </vt:variant>
    </vt:vector>
  </HeadingPairs>
  <TitlesOfParts>
    <vt:vector size="12" baseType="lpstr">
      <vt:lpstr>Arial</vt:lpstr>
      <vt:lpstr>WenQuanYi Micro Hei</vt:lpstr>
      <vt:lpstr>Times New Roman</vt:lpstr>
      <vt:lpstr>Calibri</vt:lpstr>
      <vt:lpstr>DejaVu Sans</vt:lpstr>
      <vt:lpstr>Cambria Math</vt:lpstr>
      <vt:lpstr>Тема Office</vt:lpstr>
      <vt:lpstr>Слайд 1</vt:lpstr>
      <vt:lpstr>Слайд 2</vt:lpstr>
      <vt:lpstr>Слайд 3</vt:lpstr>
      <vt:lpstr>Слайд 4</vt:lpstr>
      <vt:lpstr>Слайд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 роботу загальноосвітніх навчальних закладів в ІСУО</dc:title>
  <dc:creator>Левада</dc:creator>
  <cp:lastModifiedBy>Svetlana</cp:lastModifiedBy>
  <cp:revision>163</cp:revision>
  <cp:lastPrinted>1601-01-01T00:00:00Z</cp:lastPrinted>
  <dcterms:created xsi:type="dcterms:W3CDTF">2016-02-29T12:17:22Z</dcterms:created>
  <dcterms:modified xsi:type="dcterms:W3CDTF">2018-11-01T14:07:23Z</dcterms:modified>
</cp:coreProperties>
</file>